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524" r:id="rId5"/>
    <p:sldId id="571" r:id="rId6"/>
    <p:sldId id="576" r:id="rId7"/>
    <p:sldId id="577" r:id="rId8"/>
    <p:sldId id="572" r:id="rId9"/>
    <p:sldId id="578" r:id="rId10"/>
    <p:sldId id="579" r:id="rId11"/>
    <p:sldId id="557" r:id="rId12"/>
    <p:sldId id="573" r:id="rId13"/>
    <p:sldId id="547" r:id="rId14"/>
    <p:sldId id="551" r:id="rId15"/>
    <p:sldId id="553" r:id="rId16"/>
    <p:sldId id="554" r:id="rId17"/>
    <p:sldId id="555" r:id="rId18"/>
    <p:sldId id="556" r:id="rId19"/>
    <p:sldId id="582"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5" clrIdx="0">
    <p:extLst>
      <p:ext uri="{19B8F6BF-5375-455C-9EA6-DF929625EA0E}">
        <p15:presenceInfo xmlns:p15="http://schemas.microsoft.com/office/powerpoint/2012/main" userId="Owner" providerId="None"/>
      </p:ext>
    </p:extLst>
  </p:cmAuthor>
  <p:cmAuthor id="2" name="Lyndy Lovelady" initials="LL" lastIdx="1" clrIdx="1">
    <p:extLst>
      <p:ext uri="{19B8F6BF-5375-455C-9EA6-DF929625EA0E}">
        <p15:presenceInfo xmlns:p15="http://schemas.microsoft.com/office/powerpoint/2012/main" userId="S-1-5-21-1958595565-1358986013-2153014501-3715" providerId="AD"/>
      </p:ext>
    </p:extLst>
  </p:cmAuthor>
  <p:cmAuthor id="3" name="Mike Bodell" initials="MB" lastIdx="1" clrIdx="2">
    <p:extLst>
      <p:ext uri="{19B8F6BF-5375-455C-9EA6-DF929625EA0E}">
        <p15:presenceInfo xmlns:p15="http://schemas.microsoft.com/office/powerpoint/2012/main" userId="S::mikebodell@bodellconstruction.com::023a755a-bdb5-4e76-a86e-cf568af9f63b" providerId="AD"/>
      </p:ext>
    </p:extLst>
  </p:cmAuthor>
  <p:cmAuthor id="4" name="Ryan Park" initials="RP" lastIdx="1" clrIdx="3">
    <p:extLst>
      <p:ext uri="{19B8F6BF-5375-455C-9EA6-DF929625EA0E}">
        <p15:presenceInfo xmlns:p15="http://schemas.microsoft.com/office/powerpoint/2012/main" userId="S::rpark@bodellconstruction.com::be5d005c-5338-4d10-a8f5-836e16d3f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9"/>
    <a:srgbClr val="005596"/>
    <a:srgbClr val="EEDCC4"/>
    <a:srgbClr val="F0BEC8"/>
    <a:srgbClr val="004174"/>
    <a:srgbClr val="4B8180"/>
    <a:srgbClr val="C7E4D0"/>
    <a:srgbClr val="272777"/>
    <a:srgbClr val="33598A"/>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10758-266F-1C2D-77C2-79AE4BC6866E}" v="6" dt="2020-01-29T22:35:37.579"/>
    <p1510:client id="{FBCCD1CC-284F-4E3D-A300-E60FDFD7A67A}" v="11" dt="2020-01-29T22:38:23.01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74" autoAdjust="0"/>
  </p:normalViewPr>
  <p:slideViewPr>
    <p:cSldViewPr snapToGrid="0">
      <p:cViewPr varScale="1">
        <p:scale>
          <a:sx n="86" d="100"/>
          <a:sy n="86" d="100"/>
        </p:scale>
        <p:origin x="2256"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r>
              <a:rPr lang="en-US"/>
              <a:t>Bodell Construction</a:t>
            </a:r>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9F85517B-6125-4B45-B60A-FC05A8889BE1}" type="datetimeFigureOut">
              <a:rPr lang="en-US" smtClean="0"/>
              <a:pPr/>
              <a:t>1/29/2020</a:t>
            </a:fld>
            <a:endParaRPr lang="en-US"/>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endParaRPr lang="en-US"/>
          </a:p>
        </p:txBody>
      </p:sp>
    </p:spTree>
    <p:extLst>
      <p:ext uri="{BB962C8B-B14F-4D97-AF65-F5344CB8AC3E}">
        <p14:creationId xmlns:p14="http://schemas.microsoft.com/office/powerpoint/2010/main" val="27298616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4" tIns="48313" rIns="96624" bIns="48313" rtlCol="0"/>
          <a:lstStyle>
            <a:lvl1pPr algn="l">
              <a:defRPr sz="1200"/>
            </a:lvl1pPr>
          </a:lstStyle>
          <a:p>
            <a:r>
              <a:rPr lang="en-US"/>
              <a:t>Bodell Construction</a:t>
            </a:r>
          </a:p>
        </p:txBody>
      </p:sp>
      <p:sp>
        <p:nvSpPr>
          <p:cNvPr id="3" name="Date Placeholder 2"/>
          <p:cNvSpPr>
            <a:spLocks noGrp="1"/>
          </p:cNvSpPr>
          <p:nvPr>
            <p:ph type="dt" idx="1"/>
          </p:nvPr>
        </p:nvSpPr>
        <p:spPr>
          <a:xfrm>
            <a:off x="4143587" y="0"/>
            <a:ext cx="3169920" cy="480060"/>
          </a:xfrm>
          <a:prstGeom prst="rect">
            <a:avLst/>
          </a:prstGeom>
        </p:spPr>
        <p:txBody>
          <a:bodyPr vert="horz" lIns="96624" tIns="48313" rIns="96624" bIns="48313" rtlCol="0"/>
          <a:lstStyle>
            <a:lvl1pPr algn="r">
              <a:defRPr sz="1200"/>
            </a:lvl1pPr>
          </a:lstStyle>
          <a:p>
            <a:fld id="{43F3C021-C80E-4B0D-B1F5-EE4BAB39D44D}" type="datetimeFigureOut">
              <a:rPr lang="en-US" smtClean="0"/>
              <a:pPr/>
              <a:t>1/29/2020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24" tIns="48313" rIns="96624" bIns="4831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24" tIns="48313" rIns="96624" bIns="483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24" tIns="48313" rIns="96624" bIns="48313"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24" tIns="48313" rIns="96624" bIns="48313" rtlCol="0" anchor="b"/>
          <a:lstStyle>
            <a:lvl1pPr algn="r">
              <a:defRPr sz="1200"/>
            </a:lvl1pPr>
          </a:lstStyle>
          <a:p>
            <a:fld id="{1D51D1A1-2F52-45B9-963E-577936A99FF3}" type="slidenum">
              <a:rPr lang="en-US" smtClean="0"/>
              <a:pPr/>
              <a:t>‹#›</a:t>
            </a:fld>
            <a:endParaRPr lang="en-US"/>
          </a:p>
        </p:txBody>
      </p:sp>
    </p:spTree>
    <p:extLst>
      <p:ext uri="{BB962C8B-B14F-4D97-AF65-F5344CB8AC3E}">
        <p14:creationId xmlns:p14="http://schemas.microsoft.com/office/powerpoint/2010/main" val="1636545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1D1A1-2F52-45B9-963E-577936A99FF3}" type="slidenum">
              <a:rPr lang="en-US" smtClean="0"/>
              <a:pPr/>
              <a:t>1</a:t>
            </a:fld>
            <a:endParaRPr lang="en-US"/>
          </a:p>
        </p:txBody>
      </p:sp>
    </p:spTree>
    <p:extLst>
      <p:ext uri="{BB962C8B-B14F-4D97-AF65-F5344CB8AC3E}">
        <p14:creationId xmlns:p14="http://schemas.microsoft.com/office/powerpoint/2010/main" val="279784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bg1"/>
                </a:solidFill>
                <a:latin typeface="Century Gothic"/>
              </a:rPr>
              <a:t>Vitality in a company presents itself in:</a:t>
            </a:r>
            <a:endParaRPr lang="en-US">
              <a:solidFill>
                <a:schemeClr val="bg1"/>
              </a:solidFill>
              <a:latin typeface="Century Gothic"/>
            </a:endParaRPr>
          </a:p>
          <a:p>
            <a:r>
              <a:rPr lang="en-US">
                <a:solidFill>
                  <a:schemeClr val="bg1"/>
                </a:solidFill>
                <a:latin typeface="Century Gothic"/>
              </a:rPr>
              <a:t>An Energetic, Thriving Workplace</a:t>
            </a:r>
          </a:p>
          <a:p>
            <a:pPr lvl="0"/>
            <a:r>
              <a:rPr lang="en-US">
                <a:solidFill>
                  <a:schemeClr val="bg1"/>
                </a:solidFill>
                <a:latin typeface="Century Gothic"/>
              </a:rPr>
              <a:t>Employees demonstrating Winning Attributes</a:t>
            </a:r>
          </a:p>
          <a:p>
            <a:pPr lvl="0"/>
            <a:r>
              <a:rPr lang="en-US">
                <a:solidFill>
                  <a:schemeClr val="bg1"/>
                </a:solidFill>
                <a:latin typeface="Century Gothic"/>
              </a:rPr>
              <a:t>A culture of sustained talent betterment/enhancement (development) and wellbeing</a:t>
            </a:r>
          </a:p>
          <a:p>
            <a:endParaRPr lang="en-US"/>
          </a:p>
        </p:txBody>
      </p:sp>
      <p:sp>
        <p:nvSpPr>
          <p:cNvPr id="4" name="Header Placeholder 3"/>
          <p:cNvSpPr>
            <a:spLocks noGrp="1"/>
          </p:cNvSpPr>
          <p:nvPr>
            <p:ph type="hdr" sz="quarter"/>
          </p:nvPr>
        </p:nvSpPr>
        <p:spPr/>
        <p:txBody>
          <a:bodyPr/>
          <a:lstStyle/>
          <a:p>
            <a:r>
              <a:rPr lang="en-US"/>
              <a:t>Bodell Construction</a:t>
            </a:r>
          </a:p>
        </p:txBody>
      </p:sp>
      <p:sp>
        <p:nvSpPr>
          <p:cNvPr id="5" name="Slide Number Placeholder 4"/>
          <p:cNvSpPr>
            <a:spLocks noGrp="1"/>
          </p:cNvSpPr>
          <p:nvPr>
            <p:ph type="sldNum" sz="quarter" idx="5"/>
          </p:nvPr>
        </p:nvSpPr>
        <p:spPr/>
        <p:txBody>
          <a:bodyPr/>
          <a:lstStyle/>
          <a:p>
            <a:fld id="{1D51D1A1-2F52-45B9-963E-577936A99FF3}" type="slidenum">
              <a:rPr lang="en-US" smtClean="0"/>
              <a:pPr/>
              <a:t>2</a:t>
            </a:fld>
            <a:endParaRPr lang="en-US"/>
          </a:p>
        </p:txBody>
      </p:sp>
    </p:spTree>
    <p:extLst>
      <p:ext uri="{BB962C8B-B14F-4D97-AF65-F5344CB8AC3E}">
        <p14:creationId xmlns:p14="http://schemas.microsoft.com/office/powerpoint/2010/main" val="375074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t>Energy – (Self) Mentally and physically fit for duty, with a sense of excitement for what we do and enjoyment in what we are building here. (Others) An ability to evoke energy in one’s coworkers.</a:t>
            </a:r>
          </a:p>
          <a:p>
            <a:endParaRPr lang="en-US"/>
          </a:p>
        </p:txBody>
      </p:sp>
      <p:sp>
        <p:nvSpPr>
          <p:cNvPr id="4" name="Header Placeholder 3"/>
          <p:cNvSpPr>
            <a:spLocks noGrp="1"/>
          </p:cNvSpPr>
          <p:nvPr>
            <p:ph type="hdr" sz="quarter"/>
          </p:nvPr>
        </p:nvSpPr>
        <p:spPr/>
        <p:txBody>
          <a:bodyPr/>
          <a:lstStyle/>
          <a:p>
            <a:r>
              <a:rPr lang="en-US"/>
              <a:t>Bodell Construction</a:t>
            </a:r>
          </a:p>
        </p:txBody>
      </p:sp>
      <p:sp>
        <p:nvSpPr>
          <p:cNvPr id="5" name="Slide Number Placeholder 4"/>
          <p:cNvSpPr>
            <a:spLocks noGrp="1"/>
          </p:cNvSpPr>
          <p:nvPr>
            <p:ph type="sldNum" sz="quarter" idx="5"/>
          </p:nvPr>
        </p:nvSpPr>
        <p:spPr/>
        <p:txBody>
          <a:bodyPr/>
          <a:lstStyle/>
          <a:p>
            <a:fld id="{1D51D1A1-2F52-45B9-963E-577936A99FF3}" type="slidenum">
              <a:rPr lang="en-US" smtClean="0"/>
              <a:pPr/>
              <a:t>3</a:t>
            </a:fld>
            <a:endParaRPr lang="en-US"/>
          </a:p>
        </p:txBody>
      </p:sp>
    </p:spTree>
    <p:extLst>
      <p:ext uri="{BB962C8B-B14F-4D97-AF65-F5344CB8AC3E}">
        <p14:creationId xmlns:p14="http://schemas.microsoft.com/office/powerpoint/2010/main" val="309363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t>Edge – Find a sense of urgency and hone your relentless resolve to be your best. A sharp edge is useful, it’s accurate, it cuts cleanly</a:t>
            </a:r>
            <a:endParaRPr lang="en-US">
              <a:latin typeface="Century Gothic" panose="020B0502020202020204" pitchFamily="34" charset="0"/>
            </a:endParaRPr>
          </a:p>
        </p:txBody>
      </p:sp>
      <p:sp>
        <p:nvSpPr>
          <p:cNvPr id="4" name="Header Placeholder 3"/>
          <p:cNvSpPr>
            <a:spLocks noGrp="1"/>
          </p:cNvSpPr>
          <p:nvPr>
            <p:ph type="hdr" sz="quarter"/>
          </p:nvPr>
        </p:nvSpPr>
        <p:spPr/>
        <p:txBody>
          <a:bodyPr/>
          <a:lstStyle/>
          <a:p>
            <a:r>
              <a:rPr lang="en-US"/>
              <a:t>Bodell Construction</a:t>
            </a:r>
          </a:p>
        </p:txBody>
      </p:sp>
      <p:sp>
        <p:nvSpPr>
          <p:cNvPr id="5" name="Slide Number Placeholder 4"/>
          <p:cNvSpPr>
            <a:spLocks noGrp="1"/>
          </p:cNvSpPr>
          <p:nvPr>
            <p:ph type="sldNum" sz="quarter" idx="5"/>
          </p:nvPr>
        </p:nvSpPr>
        <p:spPr/>
        <p:txBody>
          <a:bodyPr/>
          <a:lstStyle/>
          <a:p>
            <a:fld id="{1D51D1A1-2F52-45B9-963E-577936A99FF3}" type="slidenum">
              <a:rPr lang="en-US" smtClean="0"/>
              <a:pPr/>
              <a:t>4</a:t>
            </a:fld>
            <a:endParaRPr lang="en-US"/>
          </a:p>
        </p:txBody>
      </p:sp>
    </p:spTree>
    <p:extLst>
      <p:ext uri="{BB962C8B-B14F-4D97-AF65-F5344CB8AC3E}">
        <p14:creationId xmlns:p14="http://schemas.microsoft.com/office/powerpoint/2010/main" val="51591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a:solidFill>
                  <a:schemeClr val="bg1"/>
                </a:solidFill>
                <a:latin typeface="Century Gothic" panose="020B0502020202020204" pitchFamily="34" charset="0"/>
              </a:rPr>
              <a:t>Engagement</a:t>
            </a:r>
            <a:r>
              <a:rPr lang="en-US">
                <a:solidFill>
                  <a:schemeClr val="bg1"/>
                </a:solidFill>
                <a:latin typeface="Century Gothic" panose="020B0502020202020204" pitchFamily="34" charset="0"/>
              </a:rPr>
              <a:t> – Possessing drive, passion, focus, responsiveness. Being attentive to the details and never thinking or believing; “that is someone else’s problem.” Ask yourself: “If not me, then who? If not now, then when?</a:t>
            </a:r>
          </a:p>
          <a:p>
            <a:endParaRPr lang="en-US"/>
          </a:p>
        </p:txBody>
      </p:sp>
      <p:sp>
        <p:nvSpPr>
          <p:cNvPr id="4" name="Header Placeholder 3"/>
          <p:cNvSpPr>
            <a:spLocks noGrp="1"/>
          </p:cNvSpPr>
          <p:nvPr>
            <p:ph type="hdr" sz="quarter"/>
          </p:nvPr>
        </p:nvSpPr>
        <p:spPr/>
        <p:txBody>
          <a:bodyPr/>
          <a:lstStyle/>
          <a:p>
            <a:r>
              <a:rPr lang="en-US"/>
              <a:t>Bodell Construction</a:t>
            </a:r>
          </a:p>
        </p:txBody>
      </p:sp>
      <p:sp>
        <p:nvSpPr>
          <p:cNvPr id="5" name="Slide Number Placeholder 4"/>
          <p:cNvSpPr>
            <a:spLocks noGrp="1"/>
          </p:cNvSpPr>
          <p:nvPr>
            <p:ph type="sldNum" sz="quarter" idx="5"/>
          </p:nvPr>
        </p:nvSpPr>
        <p:spPr/>
        <p:txBody>
          <a:bodyPr/>
          <a:lstStyle/>
          <a:p>
            <a:fld id="{1D51D1A1-2F52-45B9-963E-577936A99FF3}" type="slidenum">
              <a:rPr lang="en-US" smtClean="0"/>
              <a:pPr/>
              <a:t>5</a:t>
            </a:fld>
            <a:endParaRPr lang="en-US"/>
          </a:p>
        </p:txBody>
      </p:sp>
    </p:spTree>
    <p:extLst>
      <p:ext uri="{BB962C8B-B14F-4D97-AF65-F5344CB8AC3E}">
        <p14:creationId xmlns:p14="http://schemas.microsoft.com/office/powerpoint/2010/main" val="408170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t>Excellence in Execution – Acting on plans, delivering on commitments, being exceptional for its own sake, being precise, efficient, and maintaining predictability and order throughout the company.</a:t>
            </a:r>
          </a:p>
          <a:p>
            <a:endParaRPr lang="en-US"/>
          </a:p>
        </p:txBody>
      </p:sp>
      <p:sp>
        <p:nvSpPr>
          <p:cNvPr id="4" name="Header Placeholder 3"/>
          <p:cNvSpPr>
            <a:spLocks noGrp="1"/>
          </p:cNvSpPr>
          <p:nvPr>
            <p:ph type="hdr" sz="quarter"/>
          </p:nvPr>
        </p:nvSpPr>
        <p:spPr/>
        <p:txBody>
          <a:bodyPr/>
          <a:lstStyle/>
          <a:p>
            <a:r>
              <a:rPr lang="en-US"/>
              <a:t>Bodell Construction</a:t>
            </a:r>
          </a:p>
        </p:txBody>
      </p:sp>
      <p:sp>
        <p:nvSpPr>
          <p:cNvPr id="5" name="Slide Number Placeholder 4"/>
          <p:cNvSpPr>
            <a:spLocks noGrp="1"/>
          </p:cNvSpPr>
          <p:nvPr>
            <p:ph type="sldNum" sz="quarter" idx="5"/>
          </p:nvPr>
        </p:nvSpPr>
        <p:spPr/>
        <p:txBody>
          <a:bodyPr/>
          <a:lstStyle/>
          <a:p>
            <a:fld id="{1D51D1A1-2F52-45B9-963E-577936A99FF3}" type="slidenum">
              <a:rPr lang="en-US" smtClean="0"/>
              <a:pPr/>
              <a:t>6</a:t>
            </a:fld>
            <a:endParaRPr lang="en-US"/>
          </a:p>
        </p:txBody>
      </p:sp>
    </p:spTree>
    <p:extLst>
      <p:ext uri="{BB962C8B-B14F-4D97-AF65-F5344CB8AC3E}">
        <p14:creationId xmlns:p14="http://schemas.microsoft.com/office/powerpoint/2010/main" val="170266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a:solidFill>
                  <a:schemeClr val="bg1"/>
                </a:solidFill>
                <a:latin typeface="Century Gothic" panose="020B0502020202020204" pitchFamily="34" charset="0"/>
              </a:rPr>
              <a:t>What do you want to be when you grow up?! </a:t>
            </a:r>
          </a:p>
          <a:p>
            <a:pPr defTabSz="948507">
              <a:defRPr/>
            </a:pPr>
            <a:endParaRPr lang="en-US" b="1">
              <a:solidFill>
                <a:schemeClr val="bg1"/>
              </a:solidFill>
              <a:latin typeface="Century Gothic" panose="020B0502020202020204" pitchFamily="34" charset="0"/>
            </a:endParaRPr>
          </a:p>
          <a:p>
            <a:pPr defTabSz="948507">
              <a:defRPr/>
            </a:pPr>
            <a:r>
              <a:rPr lang="en-US" b="1">
                <a:solidFill>
                  <a:schemeClr val="bg1"/>
                </a:solidFill>
                <a:latin typeface="Century Gothic" panose="020B0502020202020204" pitchFamily="34" charset="0"/>
              </a:rPr>
              <a:t>Empowerment</a:t>
            </a:r>
            <a:r>
              <a:rPr lang="en-US">
                <a:solidFill>
                  <a:schemeClr val="bg1"/>
                </a:solidFill>
                <a:latin typeface="Century Gothic" panose="020B0502020202020204" pitchFamily="34" charset="0"/>
              </a:rPr>
              <a:t> – In oneself, through continuous professional enhancement and personal development; achieving a meaningful work experience, ongoing skill acquisition and elevated intellect. Empowerment of others, by sharing knowledge, wisdom and skills; gradually building strong, trusted employee leaders with ever greater autonomy.</a:t>
            </a:r>
          </a:p>
        </p:txBody>
      </p:sp>
      <p:sp>
        <p:nvSpPr>
          <p:cNvPr id="4" name="Header Placeholder 3"/>
          <p:cNvSpPr>
            <a:spLocks noGrp="1"/>
          </p:cNvSpPr>
          <p:nvPr>
            <p:ph type="hdr" sz="quarter"/>
          </p:nvPr>
        </p:nvSpPr>
        <p:spPr/>
        <p:txBody>
          <a:bodyPr/>
          <a:lstStyle/>
          <a:p>
            <a:r>
              <a:rPr lang="en-US"/>
              <a:t>Bodell Construction</a:t>
            </a:r>
          </a:p>
        </p:txBody>
      </p:sp>
      <p:sp>
        <p:nvSpPr>
          <p:cNvPr id="5" name="Slide Number Placeholder 4"/>
          <p:cNvSpPr>
            <a:spLocks noGrp="1"/>
          </p:cNvSpPr>
          <p:nvPr>
            <p:ph type="sldNum" sz="quarter" idx="5"/>
          </p:nvPr>
        </p:nvSpPr>
        <p:spPr/>
        <p:txBody>
          <a:bodyPr/>
          <a:lstStyle/>
          <a:p>
            <a:fld id="{1D51D1A1-2F52-45B9-963E-577936A99FF3}" type="slidenum">
              <a:rPr lang="en-US" smtClean="0"/>
              <a:pPr/>
              <a:t>7</a:t>
            </a:fld>
            <a:endParaRPr lang="en-US"/>
          </a:p>
        </p:txBody>
      </p:sp>
    </p:spTree>
    <p:extLst>
      <p:ext uri="{BB962C8B-B14F-4D97-AF65-F5344CB8AC3E}">
        <p14:creationId xmlns:p14="http://schemas.microsoft.com/office/powerpoint/2010/main" val="142768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Bodell Construction</a:t>
            </a:r>
          </a:p>
        </p:txBody>
      </p:sp>
      <p:sp>
        <p:nvSpPr>
          <p:cNvPr id="5" name="Slide Number Placeholder 4"/>
          <p:cNvSpPr>
            <a:spLocks noGrp="1"/>
          </p:cNvSpPr>
          <p:nvPr>
            <p:ph type="sldNum" sz="quarter" idx="5"/>
          </p:nvPr>
        </p:nvSpPr>
        <p:spPr/>
        <p:txBody>
          <a:bodyPr/>
          <a:lstStyle/>
          <a:p>
            <a:fld id="{1D51D1A1-2F52-45B9-963E-577936A99FF3}" type="slidenum">
              <a:rPr lang="en-US" smtClean="0"/>
              <a:pPr/>
              <a:t>8</a:t>
            </a:fld>
            <a:endParaRPr lang="en-US"/>
          </a:p>
        </p:txBody>
      </p:sp>
    </p:spTree>
    <p:extLst>
      <p:ext uri="{BB962C8B-B14F-4D97-AF65-F5344CB8AC3E}">
        <p14:creationId xmlns:p14="http://schemas.microsoft.com/office/powerpoint/2010/main" val="238243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6477000" y="5105400"/>
            <a:ext cx="2438400" cy="1097280"/>
          </a:xfrm>
          <a:prstGeom prst="rect">
            <a:avLst/>
          </a:prstGeom>
          <a:solidFill>
            <a:schemeClr val="tx1"/>
          </a:solidFill>
        </p:spPr>
        <p:txBody>
          <a:bodyPr wrap="square" rtlCol="0">
            <a:spAutoFit/>
          </a:bodyPr>
          <a:lstStyle/>
          <a:p>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914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524000"/>
            <a:ext cx="5111750" cy="4602163"/>
          </a:xfrm>
        </p:spPr>
        <p:txBody>
          <a:bodyPr/>
          <a:lstStyle>
            <a:lvl1pPr>
              <a:buClr>
                <a:srgbClr val="003479"/>
              </a:buClr>
              <a:buFont typeface="Arial" pitchFamily="34" charset="0"/>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0"/>
            <a:ext cx="22860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0"/>
            <a:ext cx="6705600" cy="4602163"/>
          </a:xfrm>
        </p:spPr>
        <p:txBody>
          <a:bodyPr vert="eaVert"/>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79438"/>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lvl1pPr>
              <a:buFont typeface="Arial" pitchFamily="34" charset="0"/>
              <a:buChar char="•"/>
              <a:defRPr/>
            </a:lvl1pPr>
          </a:lstStyle>
          <a:p>
            <a:r>
              <a:rPr lang="en-US"/>
              <a:t>Click icon to add table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3479"/>
              </a:buClr>
              <a:buSzPct val="100000"/>
              <a:buFont typeface="Arial" pitchFamily="34" charset="0"/>
              <a:buChar char="•"/>
              <a:defRPr/>
            </a:lvl1pPr>
            <a:lvl2pPr>
              <a:spcBef>
                <a:spcPts val="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3657600" y="932688"/>
            <a:ext cx="5181600" cy="457200"/>
          </a:xfrm>
          <a:prstGeom prst="rect">
            <a:avLst/>
          </a:prstGeom>
          <a:solidFill>
            <a:schemeClr val="bg1">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600"/>
              </a:spcAft>
              <a:buClr>
                <a:srgbClr val="003479"/>
              </a:buClr>
              <a:buFont typeface="Arial" pitchFamily="34" charset="0"/>
              <a:buChar char="•"/>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505200"/>
          </a:xfrm>
        </p:spPr>
        <p:txBody>
          <a:bodyPr/>
          <a:lstStyle>
            <a:lvl1pPr>
              <a:spcAft>
                <a:spcPts val="600"/>
              </a:spcAft>
              <a:buFont typeface="Arial" pitchFamily="34" charset="0"/>
              <a:buChar char="•"/>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Arial"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Arial"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3657600" y="932688"/>
            <a:ext cx="5181600" cy="457200"/>
          </a:xfrm>
          <a:prstGeom prst="rect">
            <a:avLst/>
          </a:prstGeom>
          <a:solidFill>
            <a:schemeClr val="bg1">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004174"/>
        </a:solidFill>
        <a:effectLst/>
      </p:bgPr>
    </p:bg>
    <p:spTree>
      <p:nvGrpSpPr>
        <p:cNvPr id="1" name=""/>
        <p:cNvGrpSpPr/>
        <p:nvPr/>
      </p:nvGrpSpPr>
      <p:grpSpPr>
        <a:xfrm>
          <a:off x="0" y="0"/>
          <a:ext cx="0" cy="0"/>
          <a:chOff x="0" y="0"/>
          <a:chExt cx="0" cy="0"/>
        </a:xfrm>
      </p:grpSpPr>
      <p:sp>
        <p:nvSpPr>
          <p:cNvPr id="6" name="Rectangle 5"/>
          <p:cNvSpPr/>
          <p:nvPr userDrawn="1"/>
        </p:nvSpPr>
        <p:spPr>
          <a:xfrm>
            <a:off x="0" y="5029200"/>
            <a:ext cx="9144000" cy="1828800"/>
          </a:xfrm>
          <a:prstGeom prst="rect">
            <a:avLst/>
          </a:prstGeom>
          <a:solidFill>
            <a:srgbClr val="00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76200" y="761612"/>
            <a:ext cx="9601200" cy="795528"/>
          </a:xfrm>
          <a:prstGeom prst="rect">
            <a:avLst/>
          </a:prstGeom>
          <a:solidFill>
            <a:schemeClr val="bg1"/>
          </a:solidFill>
        </p:spPr>
        <p:txBody>
          <a:bodyPr wrap="square" rtlCol="0">
            <a:spAutoFit/>
          </a:bodyPr>
          <a:lstStyle/>
          <a:p>
            <a:pPr algn="l">
              <a:lnSpc>
                <a:spcPts val="500"/>
              </a:lnSpc>
              <a:tabLst>
                <a:tab pos="2057400" algn="l"/>
              </a:tabLst>
            </a:pPr>
            <a:r>
              <a:rPr lang="en-US" sz="1600" b="0">
                <a:solidFill>
                  <a:srgbClr val="8C8D8E"/>
                </a:solidFill>
                <a:latin typeface="Arial" pitchFamily="34" charset="0"/>
                <a:cs typeface="Arial" pitchFamily="34" charset="0"/>
              </a:rPr>
              <a:t>....................................................................................................................................................................</a:t>
            </a:r>
          </a:p>
          <a:p>
            <a:pPr algn="l">
              <a:lnSpc>
                <a:spcPts val="500"/>
              </a:lnSpc>
              <a:tabLst>
                <a:tab pos="2057400" algn="l"/>
              </a:tabLst>
            </a:pPr>
            <a:r>
              <a:rPr lang="en-US" sz="1600" b="0">
                <a:solidFill>
                  <a:srgbClr val="8C8D8E"/>
                </a:solidFill>
                <a:latin typeface="Arial" pitchFamily="34" charset="0"/>
                <a:cs typeface="Arial" pitchFamily="34" charset="0"/>
              </a:rPr>
              <a:t>....................................................................................................................................................................</a:t>
            </a:r>
          </a:p>
          <a:p>
            <a:pPr algn="l">
              <a:lnSpc>
                <a:spcPts val="500"/>
              </a:lnSpc>
              <a:tabLst>
                <a:tab pos="2057400" algn="l"/>
              </a:tabLst>
            </a:pPr>
            <a:r>
              <a:rPr lang="en-US" sz="1600" b="0">
                <a:solidFill>
                  <a:srgbClr val="8C8D8E"/>
                </a:solidFill>
                <a:latin typeface="Arial" pitchFamily="34" charset="0"/>
                <a:cs typeface="Arial" pitchFamily="34" charset="0"/>
              </a:rPr>
              <a:t>.......	................................................................................................................................</a:t>
            </a:r>
          </a:p>
          <a:p>
            <a:pPr marL="0" marR="0" indent="0" algn="l" defTabSz="914400" rtl="0" eaLnBrk="1" fontAlgn="auto" latinLnBrk="0" hangingPunct="1">
              <a:lnSpc>
                <a:spcPts val="500"/>
              </a:lnSpc>
              <a:spcBef>
                <a:spcPts val="0"/>
              </a:spcBef>
              <a:spcAft>
                <a:spcPts val="0"/>
              </a:spcAft>
              <a:buClrTx/>
              <a:buSzTx/>
              <a:buFontTx/>
              <a:buNone/>
              <a:tabLst>
                <a:tab pos="2057400" algn="l"/>
              </a:tabLst>
              <a:defRPr/>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marL="0" marR="0" indent="0" algn="l" defTabSz="914400" rtl="0" eaLnBrk="1" fontAlgn="auto" latinLnBrk="0" hangingPunct="1">
              <a:lnSpc>
                <a:spcPts val="500"/>
              </a:lnSpc>
              <a:spcBef>
                <a:spcPts val="0"/>
              </a:spcBef>
              <a:spcAft>
                <a:spcPts val="0"/>
              </a:spcAft>
              <a:buClrTx/>
              <a:buSzTx/>
              <a:buFontTx/>
              <a:buNone/>
              <a:tabLst>
                <a:tab pos="2057400" algn="l"/>
              </a:tabLst>
              <a:defRPr/>
            </a:pPr>
            <a:r>
              <a:rPr lang="en-US" sz="1600" b="0">
                <a:solidFill>
                  <a:srgbClr val="8C8D8E"/>
                </a:solidFill>
                <a:latin typeface="Arial" pitchFamily="34" charset="0"/>
                <a:cs typeface="Arial" pitchFamily="34" charset="0"/>
              </a:rPr>
              <a:t>....................................................................................................................................................................</a:t>
            </a:r>
          </a:p>
          <a:p>
            <a:pPr marL="0" marR="0" indent="0" algn="l" defTabSz="914400" rtl="0" eaLnBrk="1" fontAlgn="auto" latinLnBrk="0" hangingPunct="1">
              <a:lnSpc>
                <a:spcPts val="500"/>
              </a:lnSpc>
              <a:spcBef>
                <a:spcPts val="0"/>
              </a:spcBef>
              <a:spcAft>
                <a:spcPts val="0"/>
              </a:spcAft>
              <a:buClrTx/>
              <a:buSzTx/>
              <a:buFontTx/>
              <a:buNone/>
              <a:tabLst>
                <a:tab pos="2057400" algn="l"/>
              </a:tabLst>
              <a:defRPr/>
            </a:pPr>
            <a:r>
              <a:rPr lang="en-US" sz="1600" b="0">
                <a:solidFill>
                  <a:srgbClr val="8C8D8E"/>
                </a:solidFill>
                <a:latin typeface="Arial" pitchFamily="34" charset="0"/>
                <a:cs typeface="Arial" pitchFamily="34" charset="0"/>
              </a:rPr>
              <a:t>....................................................................................................................................................................</a:t>
            </a:r>
          </a:p>
        </p:txBody>
      </p:sp>
      <p:pic>
        <p:nvPicPr>
          <p:cNvPr id="9" name="Picture 8" descr="Bodell-logo.eps"/>
          <p:cNvPicPr>
            <a:picLocks noChangeAspect="1"/>
          </p:cNvPicPr>
          <p:nvPr userDrawn="1"/>
        </p:nvPicPr>
        <p:blipFill>
          <a:blip r:embed="rId2" cstate="print"/>
          <a:stretch>
            <a:fillRect/>
          </a:stretch>
        </p:blipFill>
        <p:spPr>
          <a:xfrm>
            <a:off x="484632" y="932688"/>
            <a:ext cx="1524001" cy="457200"/>
          </a:xfrm>
          <a:prstGeom prst="rect">
            <a:avLst/>
          </a:prstGeom>
          <a:ln w="38100">
            <a:noFill/>
          </a:ln>
        </p:spPr>
      </p:pic>
      <p:sp>
        <p:nvSpPr>
          <p:cNvPr id="11" name="Content Placeholder 2"/>
          <p:cNvSpPr>
            <a:spLocks noGrp="1"/>
          </p:cNvSpPr>
          <p:nvPr>
            <p:ph idx="1"/>
          </p:nvPr>
        </p:nvSpPr>
        <p:spPr>
          <a:xfrm>
            <a:off x="457200" y="1600200"/>
            <a:ext cx="8229600" cy="4525963"/>
          </a:xfrm>
        </p:spPr>
        <p:txBody>
          <a:bodyPr/>
          <a:lstStyle>
            <a:lvl1pPr>
              <a:buClr>
                <a:schemeClr val="bg1"/>
              </a:buClr>
              <a:buSzPct val="100000"/>
              <a:buFont typeface="Arial"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2"/>
          <p:cNvSpPr>
            <a:spLocks noGrp="1" noChangeArrowheads="1"/>
          </p:cNvSpPr>
          <p:nvPr>
            <p:ph type="title"/>
          </p:nvPr>
        </p:nvSpPr>
        <p:spPr bwMode="auto">
          <a:xfrm>
            <a:off x="3657600" y="932688"/>
            <a:ext cx="5181600" cy="457200"/>
          </a:xfrm>
          <a:prstGeom prst="rect">
            <a:avLst/>
          </a:prstGeom>
          <a:solidFill>
            <a:schemeClr val="bg1">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004174"/>
        </a:solidFill>
        <a:effectLst/>
      </p:bgPr>
    </p:bg>
    <p:spTree>
      <p:nvGrpSpPr>
        <p:cNvPr id="1" name=""/>
        <p:cNvGrpSpPr/>
        <p:nvPr/>
      </p:nvGrpSpPr>
      <p:grpSpPr>
        <a:xfrm>
          <a:off x="0" y="0"/>
          <a:ext cx="0" cy="0"/>
          <a:chOff x="0" y="0"/>
          <a:chExt cx="0" cy="0"/>
        </a:xfrm>
      </p:grpSpPr>
      <p:sp>
        <p:nvSpPr>
          <p:cNvPr id="17" name="TextBox 16"/>
          <p:cNvSpPr txBox="1"/>
          <p:nvPr userDrawn="1"/>
        </p:nvSpPr>
        <p:spPr>
          <a:xfrm>
            <a:off x="-76200" y="761612"/>
            <a:ext cx="9601200" cy="795528"/>
          </a:xfrm>
          <a:prstGeom prst="rect">
            <a:avLst/>
          </a:prstGeom>
          <a:solidFill>
            <a:schemeClr val="bg1"/>
          </a:solidFill>
        </p:spPr>
        <p:txBody>
          <a:bodyPr wrap="square" rtlCol="0">
            <a:spAutoFit/>
          </a:bodyPr>
          <a:lstStyle/>
          <a:p>
            <a:pPr algn="l">
              <a:lnSpc>
                <a:spcPts val="500"/>
              </a:lnSpc>
              <a:tabLst>
                <a:tab pos="2057400" algn="l"/>
              </a:tabLst>
            </a:pPr>
            <a:r>
              <a:rPr lang="en-US" sz="1600" b="0">
                <a:solidFill>
                  <a:srgbClr val="8C8D8E"/>
                </a:solidFill>
                <a:latin typeface="Arial" pitchFamily="34" charset="0"/>
                <a:cs typeface="Arial" pitchFamily="34" charset="0"/>
              </a:rPr>
              <a:t>....................................................................................................................................................................</a:t>
            </a:r>
          </a:p>
          <a:p>
            <a:pPr algn="l">
              <a:lnSpc>
                <a:spcPts val="500"/>
              </a:lnSpc>
              <a:tabLst>
                <a:tab pos="2057400" algn="l"/>
              </a:tabLst>
            </a:pPr>
            <a:r>
              <a:rPr lang="en-US" sz="1600" b="0">
                <a:solidFill>
                  <a:srgbClr val="8C8D8E"/>
                </a:solidFill>
                <a:latin typeface="Arial" pitchFamily="34" charset="0"/>
                <a:cs typeface="Arial" pitchFamily="34" charset="0"/>
              </a:rPr>
              <a:t>....................................................................................................................................................................</a:t>
            </a:r>
          </a:p>
          <a:p>
            <a:pPr algn="l">
              <a:lnSpc>
                <a:spcPts val="500"/>
              </a:lnSpc>
              <a:tabLst>
                <a:tab pos="2057400" algn="l"/>
              </a:tabLst>
            </a:pPr>
            <a:r>
              <a:rPr lang="en-US" sz="1600" b="0">
                <a:solidFill>
                  <a:srgbClr val="8C8D8E"/>
                </a:solidFill>
                <a:latin typeface="Arial" pitchFamily="34" charset="0"/>
                <a:cs typeface="Arial" pitchFamily="34" charset="0"/>
              </a:rPr>
              <a:t>.......	................................................................................................................................</a:t>
            </a:r>
          </a:p>
          <a:p>
            <a:pPr marL="0" marR="0" indent="0" algn="l" defTabSz="914400" rtl="0" eaLnBrk="1" fontAlgn="auto" latinLnBrk="0" hangingPunct="1">
              <a:lnSpc>
                <a:spcPts val="500"/>
              </a:lnSpc>
              <a:spcBef>
                <a:spcPts val="0"/>
              </a:spcBef>
              <a:spcAft>
                <a:spcPts val="0"/>
              </a:spcAft>
              <a:buClrTx/>
              <a:buSzTx/>
              <a:buFontTx/>
              <a:buNone/>
              <a:tabLst>
                <a:tab pos="2057400" algn="l"/>
              </a:tabLst>
              <a:defRPr/>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algn="l">
              <a:lnSpc>
                <a:spcPts val="500"/>
              </a:lnSpc>
              <a:tabLst>
                <a:tab pos="2057400" algn="l"/>
              </a:tabLst>
            </a:pPr>
            <a:r>
              <a:rPr lang="en-US" sz="1600" b="0">
                <a:solidFill>
                  <a:srgbClr val="8C8D8E"/>
                </a:solidFill>
                <a:latin typeface="Arial" pitchFamily="34" charset="0"/>
                <a:cs typeface="Arial" pitchFamily="34" charset="0"/>
              </a:rPr>
              <a:t>.......	................................................................................................................................</a:t>
            </a:r>
          </a:p>
          <a:p>
            <a:pPr marL="0" marR="0" indent="0" algn="l" defTabSz="914400" rtl="0" eaLnBrk="1" fontAlgn="auto" latinLnBrk="0" hangingPunct="1">
              <a:lnSpc>
                <a:spcPts val="500"/>
              </a:lnSpc>
              <a:spcBef>
                <a:spcPts val="0"/>
              </a:spcBef>
              <a:spcAft>
                <a:spcPts val="0"/>
              </a:spcAft>
              <a:buClrTx/>
              <a:buSzTx/>
              <a:buFontTx/>
              <a:buNone/>
              <a:tabLst>
                <a:tab pos="2057400" algn="l"/>
              </a:tabLst>
              <a:defRPr/>
            </a:pPr>
            <a:r>
              <a:rPr lang="en-US" sz="1600" b="0">
                <a:solidFill>
                  <a:srgbClr val="8C8D8E"/>
                </a:solidFill>
                <a:latin typeface="Arial" pitchFamily="34" charset="0"/>
                <a:cs typeface="Arial" pitchFamily="34" charset="0"/>
              </a:rPr>
              <a:t>....................................................................................................................................................................</a:t>
            </a:r>
          </a:p>
          <a:p>
            <a:pPr marL="0" marR="0" indent="0" algn="l" defTabSz="914400" rtl="0" eaLnBrk="1" fontAlgn="auto" latinLnBrk="0" hangingPunct="1">
              <a:lnSpc>
                <a:spcPts val="500"/>
              </a:lnSpc>
              <a:spcBef>
                <a:spcPts val="0"/>
              </a:spcBef>
              <a:spcAft>
                <a:spcPts val="0"/>
              </a:spcAft>
              <a:buClrTx/>
              <a:buSzTx/>
              <a:buFontTx/>
              <a:buNone/>
              <a:tabLst>
                <a:tab pos="2057400" algn="l"/>
              </a:tabLst>
              <a:defRPr/>
            </a:pPr>
            <a:r>
              <a:rPr lang="en-US" sz="1600" b="0">
                <a:solidFill>
                  <a:srgbClr val="8C8D8E"/>
                </a:solidFill>
                <a:latin typeface="Arial" pitchFamily="34" charset="0"/>
                <a:cs typeface="Arial" pitchFamily="34" charset="0"/>
              </a:rPr>
              <a:t>....................................................................................................................................................................</a:t>
            </a:r>
          </a:p>
        </p:txBody>
      </p:sp>
      <p:sp>
        <p:nvSpPr>
          <p:cNvPr id="6" name="Rectangle 5"/>
          <p:cNvSpPr/>
          <p:nvPr userDrawn="1"/>
        </p:nvSpPr>
        <p:spPr>
          <a:xfrm>
            <a:off x="0" y="5029200"/>
            <a:ext cx="9144000" cy="1828800"/>
          </a:xfrm>
          <a:prstGeom prst="rect">
            <a:avLst/>
          </a:prstGeom>
          <a:solidFill>
            <a:srgbClr val="00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odell-logo.eps"/>
          <p:cNvPicPr>
            <a:picLocks noChangeAspect="1"/>
          </p:cNvPicPr>
          <p:nvPr userDrawn="1"/>
        </p:nvPicPr>
        <p:blipFill>
          <a:blip r:embed="rId2" cstate="print"/>
          <a:stretch>
            <a:fillRect/>
          </a:stretch>
        </p:blipFill>
        <p:spPr>
          <a:xfrm>
            <a:off x="484632" y="932688"/>
            <a:ext cx="1524001" cy="457200"/>
          </a:xfrm>
          <a:prstGeom prst="rect">
            <a:avLst/>
          </a:prstGeom>
          <a:ln w="38100">
            <a:noFill/>
          </a:ln>
        </p:spPr>
      </p:pic>
      <p:sp>
        <p:nvSpPr>
          <p:cNvPr id="14" name="Title 1"/>
          <p:cNvSpPr>
            <a:spLocks noGrp="1"/>
          </p:cNvSpPr>
          <p:nvPr>
            <p:ph type="title"/>
          </p:nvPr>
        </p:nvSpPr>
        <p:spPr>
          <a:xfrm>
            <a:off x="2438400" y="838200"/>
            <a:ext cx="6400800" cy="579438"/>
          </a:xfrm>
        </p:spPr>
        <p:txBody>
          <a:bodyPr/>
          <a:lstStyle/>
          <a:p>
            <a:r>
              <a:rPr lang="en-US"/>
              <a:t>Click to edit Master title style</a:t>
            </a:r>
          </a:p>
        </p:txBody>
      </p:sp>
      <p:sp>
        <p:nvSpPr>
          <p:cNvPr id="15" name="Content Placeholder 2"/>
          <p:cNvSpPr>
            <a:spLocks noGrp="1"/>
          </p:cNvSpPr>
          <p:nvPr>
            <p:ph sz="half" idx="1"/>
          </p:nvPr>
        </p:nvSpPr>
        <p:spPr>
          <a:xfrm>
            <a:off x="457200" y="1600200"/>
            <a:ext cx="4038600" cy="4525963"/>
          </a:xfrm>
        </p:spPr>
        <p:txBody>
          <a:bodyPr>
            <a:normAutofit/>
          </a:bodyPr>
          <a:lstStyle>
            <a:lvl1pPr>
              <a:buClr>
                <a:schemeClr val="bg1"/>
              </a:buClr>
              <a:buFont typeface="Arial" pitchFamily="34" charset="0"/>
              <a:buChar cha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4648200" y="1600200"/>
            <a:ext cx="4038600" cy="4525963"/>
          </a:xfrm>
        </p:spPr>
        <p:txBody>
          <a:bodyPr/>
          <a:lstStyle>
            <a:lvl1pPr>
              <a:buClr>
                <a:schemeClr val="bg1"/>
              </a:buClr>
              <a:buFont typeface="Arial" pitchFamily="34" charset="0"/>
              <a:buChar cha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userDrawn="1"/>
        </p:nvSpPr>
        <p:spPr>
          <a:xfrm>
            <a:off x="6324600" y="4724400"/>
            <a:ext cx="2819400" cy="13716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p:nvPr userDrawn="1"/>
        </p:nvSpPr>
        <p:spPr>
          <a:xfrm>
            <a:off x="7010400" y="5105400"/>
            <a:ext cx="2133600" cy="9144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172200" y="5181600"/>
            <a:ext cx="2438400" cy="1097280"/>
          </a:xfrm>
          <a:prstGeom prst="rect">
            <a:avLst/>
          </a:prstGeom>
          <a:solidFill>
            <a:schemeClr val="bg1"/>
          </a:solidFill>
        </p:spPr>
        <p:txBody>
          <a:bodyPr wrap="square" rtlCol="0">
            <a:spAutoFit/>
          </a:body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Box 13"/>
          <p:cNvSpPr txBox="1"/>
          <p:nvPr/>
        </p:nvSpPr>
        <p:spPr>
          <a:xfrm>
            <a:off x="0" y="761612"/>
            <a:ext cx="9144000" cy="797654"/>
          </a:xfrm>
          <a:prstGeom prst="rect">
            <a:avLst/>
          </a:prstGeom>
          <a:noFill/>
        </p:spPr>
        <p:txBody>
          <a:bodyPr wrap="square" rtlCol="0">
            <a:spAutoFit/>
          </a:bodyPr>
          <a:lstStyle/>
          <a:p>
            <a:pPr algn="l">
              <a:lnSpc>
                <a:spcPts val="500"/>
              </a:lnSpc>
              <a:tabLst>
                <a:tab pos="1828800" algn="l"/>
              </a:tabLst>
            </a:pPr>
            <a:r>
              <a:rPr lang="en-US" sz="1600" b="0">
                <a:solidFill>
                  <a:srgbClr val="8C8D8E"/>
                </a:solidFill>
                <a:latin typeface="Calibri" panose="020F0502020204030204" pitchFamily="34" charset="0"/>
                <a:cs typeface="Arial" panose="020B0604020202020204" pitchFamily="34" charset="0"/>
              </a:rPr>
              <a:t>.......................................................................................................................................................................................................................................................................................................................................................................	............................................................................................................................................</a:t>
            </a:r>
          </a:p>
          <a:p>
            <a:pPr algn="l">
              <a:lnSpc>
                <a:spcPts val="500"/>
              </a:lnSpc>
              <a:tabLst>
                <a:tab pos="1828800" algn="l"/>
              </a:tabLst>
            </a:pPr>
            <a:r>
              <a:rPr lang="en-US" sz="1600" b="0">
                <a:solidFill>
                  <a:srgbClr val="8C8D8E"/>
                </a:solidFill>
                <a:latin typeface="Calibri" panose="020F0502020204030204" pitchFamily="34" charset="0"/>
                <a:cs typeface="Arial" panose="020B0604020202020204" pitchFamily="34" charset="0"/>
              </a:rPr>
              <a:t>.......	............................................................................................................................................</a:t>
            </a:r>
          </a:p>
          <a:p>
            <a:pPr marL="0" marR="0" indent="0" algn="l" defTabSz="914400" rtl="0" eaLnBrk="1" fontAlgn="auto" latinLnBrk="0" hangingPunct="1">
              <a:lnSpc>
                <a:spcPts val="500"/>
              </a:lnSpc>
              <a:spcBef>
                <a:spcPts val="0"/>
              </a:spcBef>
              <a:spcAft>
                <a:spcPts val="0"/>
              </a:spcAft>
              <a:buClrTx/>
              <a:buSzTx/>
              <a:buFontTx/>
              <a:buNone/>
              <a:tabLst>
                <a:tab pos="1828800" algn="l"/>
              </a:tabLst>
              <a:defRPr/>
            </a:pPr>
            <a:r>
              <a:rPr lang="en-US" sz="1600" b="0">
                <a:solidFill>
                  <a:srgbClr val="8C8D8E"/>
                </a:solidFill>
                <a:latin typeface="Calibri" panose="020F0502020204030204" pitchFamily="34" charset="0"/>
                <a:cs typeface="Arial" panose="020B0604020202020204" pitchFamily="34" charset="0"/>
              </a:rPr>
              <a:t>.......	............................................................................................................................................</a:t>
            </a:r>
          </a:p>
          <a:p>
            <a:pPr marL="0" marR="0" indent="0" algn="l" defTabSz="914400" rtl="0" eaLnBrk="1" fontAlgn="auto" latinLnBrk="0" hangingPunct="1">
              <a:lnSpc>
                <a:spcPts val="500"/>
              </a:lnSpc>
              <a:spcBef>
                <a:spcPts val="0"/>
              </a:spcBef>
              <a:spcAft>
                <a:spcPts val="0"/>
              </a:spcAft>
              <a:buClrTx/>
              <a:buSzTx/>
              <a:buFontTx/>
              <a:buNone/>
              <a:tabLst>
                <a:tab pos="1828800" algn="l"/>
              </a:tabLst>
              <a:defRPr/>
            </a:pPr>
            <a:r>
              <a:rPr lang="en-US" sz="1600" b="0">
                <a:solidFill>
                  <a:srgbClr val="8C8D8E"/>
                </a:solidFill>
                <a:latin typeface="Calibri" panose="020F0502020204030204" pitchFamily="34" charset="0"/>
                <a:cs typeface="Arial" panose="020B0604020202020204" pitchFamily="34" charset="0"/>
              </a:rPr>
              <a:t>.......	............................................................................................................................................</a:t>
            </a:r>
          </a:p>
          <a:p>
            <a:pPr algn="l">
              <a:lnSpc>
                <a:spcPts val="500"/>
              </a:lnSpc>
              <a:tabLst>
                <a:tab pos="1828800" algn="l"/>
              </a:tabLst>
            </a:pPr>
            <a:r>
              <a:rPr lang="en-US" sz="1600" b="0">
                <a:solidFill>
                  <a:srgbClr val="8C8D8E"/>
                </a:solidFill>
                <a:latin typeface="Calibri" panose="020F0502020204030204" pitchFamily="34" charset="0"/>
                <a:cs typeface="Arial" panose="020B0604020202020204" pitchFamily="34" charset="0"/>
              </a:rPr>
              <a:t>.......	............................................................................................................................................</a:t>
            </a:r>
          </a:p>
          <a:p>
            <a:pPr algn="l">
              <a:lnSpc>
                <a:spcPts val="500"/>
              </a:lnSpc>
              <a:tabLst>
                <a:tab pos="1828800" algn="l"/>
              </a:tabLst>
            </a:pPr>
            <a:r>
              <a:rPr lang="en-US" sz="1600" b="0">
                <a:solidFill>
                  <a:srgbClr val="8C8D8E"/>
                </a:solidFill>
                <a:latin typeface="Calibri" panose="020F0502020204030204" pitchFamily="34" charset="0"/>
                <a:cs typeface="Arial" panose="020B0604020202020204" pitchFamily="34" charset="0"/>
              </a:rPr>
              <a:t>.......	............................................................................................................................................</a:t>
            </a:r>
          </a:p>
          <a:p>
            <a:pPr algn="l">
              <a:lnSpc>
                <a:spcPts val="500"/>
              </a:lnSpc>
              <a:tabLst>
                <a:tab pos="1828800" algn="l"/>
              </a:tabLst>
            </a:pPr>
            <a:r>
              <a:rPr lang="en-US" sz="1600" b="0">
                <a:solidFill>
                  <a:srgbClr val="8C8D8E"/>
                </a:solidFill>
                <a:latin typeface="Calibri" panose="020F0502020204030204" pitchFamily="34" charset="0"/>
                <a:cs typeface="Arial" panose="020B0604020202020204" pitchFamily="34" charset="0"/>
              </a:rPr>
              <a:t>.......	............................................................................................................................................</a:t>
            </a:r>
          </a:p>
          <a:p>
            <a:pPr algn="l">
              <a:lnSpc>
                <a:spcPts val="500"/>
              </a:lnSpc>
              <a:tabLst>
                <a:tab pos="1828800" algn="l"/>
              </a:tabLst>
            </a:pPr>
            <a:r>
              <a:rPr lang="en-US" sz="1600" b="0">
                <a:solidFill>
                  <a:srgbClr val="8C8D8E"/>
                </a:solidFill>
                <a:latin typeface="Calibri" panose="020F0502020204030204" pitchFamily="34" charset="0"/>
                <a:cs typeface="Arial" panose="020B0604020202020204" pitchFamily="34" charset="0"/>
              </a:rPr>
              <a:t>................................................................................................................................................................................</a:t>
            </a:r>
          </a:p>
          <a:p>
            <a:pPr algn="l">
              <a:lnSpc>
                <a:spcPts val="500"/>
              </a:lnSpc>
              <a:tabLst>
                <a:tab pos="1828800" algn="l"/>
              </a:tabLst>
            </a:pPr>
            <a:r>
              <a:rPr lang="en-US" sz="1600" b="0">
                <a:solidFill>
                  <a:srgbClr val="8C8D8E"/>
                </a:solidFill>
                <a:latin typeface="Calibri" panose="020F0502020204030204" pitchFamily="34" charset="0"/>
                <a:cs typeface="Arial" panose="020B0604020202020204" pitchFamily="34" charset="0"/>
              </a:rPr>
              <a:t>................................................................................................................................................................................</a:t>
            </a:r>
          </a:p>
        </p:txBody>
      </p:sp>
      <p:sp>
        <p:nvSpPr>
          <p:cNvPr id="11" name="Rectangle 10"/>
          <p:cNvSpPr/>
          <p:nvPr userDrawn="1"/>
        </p:nvSpPr>
        <p:spPr>
          <a:xfrm>
            <a:off x="0" y="6146800"/>
            <a:ext cx="9144000" cy="320040"/>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Rectangle 9"/>
          <p:cNvSpPr/>
          <p:nvPr/>
        </p:nvSpPr>
        <p:spPr>
          <a:xfrm>
            <a:off x="0" y="304799"/>
            <a:ext cx="9144000" cy="320040"/>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26" name="Rectangle 2"/>
          <p:cNvSpPr>
            <a:spLocks noGrp="1" noChangeArrowheads="1"/>
          </p:cNvSpPr>
          <p:nvPr>
            <p:ph type="title"/>
          </p:nvPr>
        </p:nvSpPr>
        <p:spPr bwMode="auto">
          <a:xfrm>
            <a:off x="3657600" y="932688"/>
            <a:ext cx="5181600" cy="457200"/>
          </a:xfrm>
          <a:prstGeom prst="rect">
            <a:avLst/>
          </a:prstGeom>
          <a:solidFill>
            <a:schemeClr val="bg1">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Text Box 12"/>
          <p:cNvSpPr txBox="1">
            <a:spLocks noChangeArrowheads="1"/>
          </p:cNvSpPr>
          <p:nvPr/>
        </p:nvSpPr>
        <p:spPr bwMode="auto">
          <a:xfrm>
            <a:off x="457200" y="6167765"/>
            <a:ext cx="8229600" cy="261610"/>
          </a:xfrm>
          <a:prstGeom prst="rect">
            <a:avLst/>
          </a:prstGeom>
          <a:noFill/>
          <a:ln w="9525">
            <a:noFill/>
            <a:miter lim="800000"/>
            <a:headEnd/>
            <a:tailEnd/>
          </a:ln>
          <a:effectLst/>
        </p:spPr>
        <p:txBody>
          <a:bodyPr>
            <a:spAutoFit/>
          </a:bodyPr>
          <a:lstStyle/>
          <a:p>
            <a:pPr algn="ctr">
              <a:spcBef>
                <a:spcPct val="50000"/>
              </a:spcBef>
            </a:pPr>
            <a:r>
              <a:rPr lang="en-US" sz="1100" b="1" i="1">
                <a:solidFill>
                  <a:srgbClr val="B2B2B2"/>
                </a:solidFill>
                <a:latin typeface="Century Gothic" panose="020B0502020202020204" pitchFamily="34" charset="0"/>
                <a:cs typeface="Arial" pitchFamily="34" charset="0"/>
              </a:rPr>
              <a:t>586 Fine Drive, Salt Lake City, UT</a:t>
            </a:r>
            <a:r>
              <a:rPr lang="en-US" sz="1100" b="1" i="1">
                <a:solidFill>
                  <a:schemeClr val="bg1">
                    <a:lumMod val="85000"/>
                  </a:schemeClr>
                </a:solidFill>
                <a:latin typeface="Century Gothic" panose="020B0502020202020204" pitchFamily="34" charset="0"/>
                <a:cs typeface="Arial" pitchFamily="34" charset="0"/>
              </a:rPr>
              <a:t>   ::   </a:t>
            </a:r>
            <a:r>
              <a:rPr lang="en-US" sz="1100" b="1" i="1">
                <a:solidFill>
                  <a:srgbClr val="B2B2B2"/>
                </a:solidFill>
                <a:latin typeface="Century Gothic" panose="020B0502020202020204" pitchFamily="34" charset="0"/>
                <a:cs typeface="Arial" pitchFamily="34" charset="0"/>
              </a:rPr>
              <a:t>www.bodellconstruction.com</a:t>
            </a:r>
          </a:p>
        </p:txBody>
      </p:sp>
      <p:pic>
        <p:nvPicPr>
          <p:cNvPr id="12" name="Picture 11" descr="Bodell-logo.eps"/>
          <p:cNvPicPr>
            <a:picLocks noChangeAspect="1"/>
          </p:cNvPicPr>
          <p:nvPr/>
        </p:nvPicPr>
        <p:blipFill>
          <a:blip r:embed="rId17" cstate="print"/>
          <a:stretch>
            <a:fillRect/>
          </a:stretch>
        </p:blipFill>
        <p:spPr>
          <a:xfrm>
            <a:off x="533400" y="977559"/>
            <a:ext cx="1219200" cy="365760"/>
          </a:xfrm>
          <a:prstGeom prst="rect">
            <a:avLst/>
          </a:prstGeom>
          <a:ln w="38100">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7" r:id="rId6"/>
    <p:sldLayoutId id="2147483688" r:id="rId7"/>
    <p:sldLayoutId id="2147483666" r:id="rId8"/>
    <p:sldLayoutId id="2147483686" r:id="rId9"/>
    <p:sldLayoutId id="2147483667" r:id="rId10"/>
    <p:sldLayoutId id="2147483668" r:id="rId11"/>
    <p:sldLayoutId id="2147483669" r:id="rId12"/>
    <p:sldLayoutId id="2147483670" r:id="rId13"/>
    <p:sldLayoutId id="2147483671" r:id="rId14"/>
    <p:sldLayoutId id="2147483672" r:id="rId15"/>
  </p:sldLayoutIdLst>
  <p:transition/>
  <p:txStyles>
    <p:title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p:titleStyle>
    <p:bodyStyle>
      <a:lvl1pPr marL="342900" indent="-342900" algn="l" rtl="0" eaLnBrk="1" fontAlgn="base" hangingPunct="1">
        <a:spcBef>
          <a:spcPts val="600"/>
        </a:spcBef>
        <a:spcAft>
          <a:spcPts val="600"/>
        </a:spcAft>
        <a:buClr>
          <a:srgbClr val="003479"/>
        </a:buClr>
        <a:buFont typeface="Arial" pitchFamily="34" charset="0"/>
        <a:buChar char="•"/>
        <a:defRPr sz="3200">
          <a:solidFill>
            <a:schemeClr val="tx1"/>
          </a:solidFill>
          <a:latin typeface="Century Gothic" panose="020B0502020202020204" pitchFamily="34" charset="0"/>
          <a:ea typeface="+mn-ea"/>
          <a:cs typeface="+mn-cs"/>
        </a:defRPr>
      </a:lvl1pPr>
      <a:lvl2pPr marL="742950" indent="-285750" algn="l" rtl="0" eaLnBrk="1" fontAlgn="base" hangingPunct="1">
        <a:spcBef>
          <a:spcPts val="0"/>
        </a:spcBef>
        <a:spcAft>
          <a:spcPts val="0"/>
        </a:spcAft>
        <a:buChar char="–"/>
        <a:defRPr sz="2800">
          <a:solidFill>
            <a:schemeClr val="tx1"/>
          </a:solidFill>
          <a:latin typeface="Century Gothic" panose="020B0502020202020204" pitchFamily="34" charset="0"/>
        </a:defRPr>
      </a:lvl2pPr>
      <a:lvl3pPr marL="1143000" indent="-228600" algn="l" rtl="0" eaLnBrk="1" fontAlgn="base" hangingPunct="1">
        <a:spcBef>
          <a:spcPts val="0"/>
        </a:spcBef>
        <a:spcAft>
          <a:spcPts val="0"/>
        </a:spcAft>
        <a:buChar char="•"/>
        <a:defRPr sz="2400">
          <a:solidFill>
            <a:schemeClr val="tx1"/>
          </a:solidFill>
          <a:latin typeface="Century Gothic" panose="020B0502020202020204" pitchFamily="34" charset="0"/>
        </a:defRPr>
      </a:lvl3pPr>
      <a:lvl4pPr marL="1600200" indent="-228600" algn="l" rtl="0" eaLnBrk="1" fontAlgn="base" hangingPunct="1">
        <a:spcBef>
          <a:spcPts val="0"/>
        </a:spcBef>
        <a:spcAft>
          <a:spcPts val="0"/>
        </a:spcAft>
        <a:buChar char="–"/>
        <a:defRPr sz="2000">
          <a:solidFill>
            <a:schemeClr val="tx1"/>
          </a:solidFill>
          <a:latin typeface="Century Gothic" panose="020B0502020202020204" pitchFamily="34" charset="0"/>
        </a:defRPr>
      </a:lvl4pPr>
      <a:lvl5pPr marL="2057400" indent="-228600" algn="l" rtl="0" eaLnBrk="1" fontAlgn="base" hangingPunct="1">
        <a:spcBef>
          <a:spcPts val="0"/>
        </a:spcBef>
        <a:spcAft>
          <a:spcPts val="0"/>
        </a:spcAft>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CF7DC5-7474-413F-B93B-B7D23BCB582C}"/>
              </a:ext>
            </a:extLst>
          </p:cNvPr>
          <p:cNvPicPr>
            <a:picLocks noChangeAspect="1"/>
          </p:cNvPicPr>
          <p:nvPr/>
        </p:nvPicPr>
        <p:blipFill rotWithShape="1">
          <a:blip r:embed="rId3">
            <a:alphaModFix amt="80000"/>
            <a:extLst>
              <a:ext uri="{28A0092B-C50C-407E-A947-70E740481C1C}">
                <a14:useLocalDpi xmlns:a14="http://schemas.microsoft.com/office/drawing/2010/main" val="0"/>
              </a:ext>
            </a:extLst>
          </a:blip>
          <a:srcRect l="32" t="-5584" r="-32" b="32861"/>
          <a:stretch/>
        </p:blipFill>
        <p:spPr>
          <a:xfrm>
            <a:off x="-2893" y="1181753"/>
            <a:ext cx="9144000" cy="4985131"/>
          </a:xfrm>
          <a:prstGeom prst="rect">
            <a:avLst/>
          </a:prstGeom>
        </p:spPr>
      </p:pic>
      <p:sp>
        <p:nvSpPr>
          <p:cNvPr id="8" name="TextBox 7">
            <a:extLst>
              <a:ext uri="{FF2B5EF4-FFF2-40B4-BE49-F238E27FC236}">
                <a16:creationId xmlns:a16="http://schemas.microsoft.com/office/drawing/2014/main" id="{9AE22591-1FA6-43EB-B008-41F0EB2F0DED}"/>
              </a:ext>
            </a:extLst>
          </p:cNvPr>
          <p:cNvSpPr txBox="1"/>
          <p:nvPr/>
        </p:nvSpPr>
        <p:spPr>
          <a:xfrm>
            <a:off x="-2893" y="2704822"/>
            <a:ext cx="5231219" cy="1938992"/>
          </a:xfrm>
          <a:prstGeom prst="rect">
            <a:avLst/>
          </a:prstGeom>
          <a:noFill/>
        </p:spPr>
        <p:txBody>
          <a:bodyPr wrap="square" rtlCol="0">
            <a:spAutoFit/>
          </a:bodyPr>
          <a:lstStyle/>
          <a:p>
            <a:pPr algn="ctr"/>
            <a:r>
              <a:rPr lang="en-US" sz="6000" b="1" cap="all" dirty="0">
                <a:solidFill>
                  <a:srgbClr val="003479"/>
                </a:solidFill>
                <a:effectLst>
                  <a:outerShdw blurRad="38100" dist="38100" dir="2700000" algn="tl">
                    <a:srgbClr val="000000">
                      <a:alpha val="43137"/>
                    </a:srgbClr>
                  </a:outerShdw>
                </a:effectLst>
                <a:latin typeface="Century Gothic" panose="020B0502020202020204" pitchFamily="34" charset="0"/>
              </a:rPr>
              <a:t>Winning Attributes</a:t>
            </a:r>
            <a:endParaRPr lang="en-US" sz="6000" b="1" i="1" dirty="0">
              <a:solidFill>
                <a:srgbClr val="003479"/>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7500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E1F68A-8AA0-4386-BBA7-83352D640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6" y="1530991"/>
            <a:ext cx="8901113" cy="5934075"/>
          </a:xfrm>
          <a:prstGeom prst="rect">
            <a:avLst/>
          </a:prstGeom>
        </p:spPr>
      </p:pic>
      <p:sp>
        <p:nvSpPr>
          <p:cNvPr id="4" name="Rectangle 3">
            <a:extLst>
              <a:ext uri="{FF2B5EF4-FFF2-40B4-BE49-F238E27FC236}">
                <a16:creationId xmlns:a16="http://schemas.microsoft.com/office/drawing/2014/main" id="{DF26A3BD-474A-4AFC-BB4D-348F526771C3}"/>
              </a:ext>
            </a:extLst>
          </p:cNvPr>
          <p:cNvSpPr/>
          <p:nvPr/>
        </p:nvSpPr>
        <p:spPr>
          <a:xfrm>
            <a:off x="487399" y="2355975"/>
            <a:ext cx="8656601" cy="5109091"/>
          </a:xfrm>
          <a:prstGeom prst="rect">
            <a:avLst/>
          </a:prstGeom>
        </p:spPr>
        <p:txBody>
          <a:bodyPr wrap="square">
            <a:spAutoFit/>
          </a:bodyPr>
          <a:lstStyle/>
          <a:p>
            <a:endParaRPr lang="en-US" dirty="0"/>
          </a:p>
          <a:p>
            <a:pPr marL="0" lvl="1"/>
            <a:r>
              <a:rPr lang="en-US" sz="2400" b="1" dirty="0">
                <a:latin typeface="Century Gothic" panose="020B0502020202020204" pitchFamily="34" charset="0"/>
              </a:rPr>
              <a:t>Winning Attributes for Effective Leaders</a:t>
            </a:r>
          </a:p>
          <a:p>
            <a:pPr marL="0" lvl="1"/>
            <a:endParaRPr lang="en-US" sz="1400" b="1" dirty="0">
              <a:latin typeface="Century Gothic" panose="020B0502020202020204" pitchFamily="34" charset="0"/>
            </a:endParaRPr>
          </a:p>
          <a:p>
            <a:pPr marL="285750" indent="-285750">
              <a:buFont typeface="Arial" panose="020B0604020202020204" pitchFamily="34" charset="0"/>
              <a:buChar char="•"/>
            </a:pPr>
            <a:r>
              <a:rPr lang="en-US" sz="2400" dirty="0">
                <a:latin typeface="Century Gothic" panose="020B0502020202020204" pitchFamily="34" charset="0"/>
              </a:rPr>
              <a:t>HAVE A VISION</a:t>
            </a:r>
          </a:p>
          <a:p>
            <a:pPr marL="285750" indent="-285750">
              <a:buFont typeface="Arial" panose="020B0604020202020204" pitchFamily="34" charset="0"/>
              <a:buChar char="•"/>
            </a:pPr>
            <a:r>
              <a:rPr lang="en-US" sz="2400" dirty="0">
                <a:latin typeface="Century Gothic" panose="020B0502020202020204" pitchFamily="34" charset="0"/>
              </a:rPr>
              <a:t>BE FLEXIBLE</a:t>
            </a:r>
          </a:p>
          <a:p>
            <a:pPr marL="285750" indent="-285750">
              <a:buFont typeface="Arial" panose="020B0604020202020204" pitchFamily="34" charset="0"/>
              <a:buChar char="•"/>
            </a:pPr>
            <a:r>
              <a:rPr lang="en-US" sz="2400" dirty="0">
                <a:latin typeface="Century Gothic" panose="020B0502020202020204" pitchFamily="34" charset="0"/>
              </a:rPr>
              <a:t>BE A TEACHER</a:t>
            </a:r>
          </a:p>
          <a:p>
            <a:pPr marL="285750" indent="-285750">
              <a:buFont typeface="Arial" panose="020B0604020202020204" pitchFamily="34" charset="0"/>
              <a:buChar char="•"/>
            </a:pPr>
            <a:r>
              <a:rPr lang="en-US" sz="2400" dirty="0">
                <a:latin typeface="Century Gothic" panose="020B0502020202020204" pitchFamily="34" charset="0"/>
              </a:rPr>
              <a:t>HAVE HUMILITY</a:t>
            </a:r>
          </a:p>
          <a:p>
            <a:pPr marL="285750" indent="-285750">
              <a:buFont typeface="Arial" panose="020B0604020202020204" pitchFamily="34" charset="0"/>
              <a:buChar char="•"/>
            </a:pPr>
            <a:r>
              <a:rPr lang="en-US" sz="2400" dirty="0">
                <a:latin typeface="Century Gothic" panose="020B0502020202020204" pitchFamily="34" charset="0"/>
              </a:rPr>
              <a:t>BE DISCIPLINED</a:t>
            </a:r>
          </a:p>
          <a:p>
            <a:pPr marL="285750" indent="-285750">
              <a:buFont typeface="Arial" panose="020B0604020202020204" pitchFamily="34" charset="0"/>
              <a:buChar char="•"/>
            </a:pPr>
            <a:r>
              <a:rPr lang="en-US" sz="2400" dirty="0">
                <a:latin typeface="Century Gothic" panose="020B0502020202020204" pitchFamily="34" charset="0"/>
              </a:rPr>
              <a:t>COMMUNICATE EFFECTIVELY</a:t>
            </a:r>
          </a:p>
          <a:p>
            <a:pPr marL="285750" indent="-285750">
              <a:buFont typeface="Arial" panose="020B0604020202020204" pitchFamily="34" charset="0"/>
              <a:buChar char="•"/>
            </a:pPr>
            <a:r>
              <a:rPr lang="en-US" sz="2400" dirty="0">
                <a:latin typeface="Century Gothic" panose="020B0502020202020204" pitchFamily="34" charset="0"/>
              </a:rPr>
              <a:t>DISPLAY HIGH EMOTIONAL INTELLIGENCE</a:t>
            </a:r>
          </a:p>
          <a:p>
            <a:pPr marL="285750" indent="-285750">
              <a:buFont typeface="Arial" panose="020B0604020202020204" pitchFamily="34" charset="0"/>
              <a:buChar char="•"/>
            </a:pPr>
            <a:r>
              <a:rPr lang="en-US" sz="2400" dirty="0">
                <a:latin typeface="Century Gothic" panose="020B0502020202020204" pitchFamily="34" charset="0"/>
              </a:rPr>
              <a:t>MAINTAIN OUTSTANDING MANAGMENT PRACTICES</a:t>
            </a:r>
          </a:p>
          <a:p>
            <a:pPr marL="285750" indent="-285750">
              <a:buFont typeface="Arial" panose="020B0604020202020204" pitchFamily="34" charset="0"/>
              <a:buChar char="•"/>
            </a:pPr>
            <a:r>
              <a:rPr lang="en-US" sz="2400" dirty="0">
                <a:latin typeface="Century Gothic" panose="020B0502020202020204" pitchFamily="34" charset="0"/>
              </a:rPr>
              <a:t>BE COMMITTED</a:t>
            </a:r>
          </a:p>
          <a:p>
            <a:pPr marL="1657350" lvl="3" indent="-285750">
              <a:buFont typeface="Arial" panose="020B0604020202020204" pitchFamily="34" charset="0"/>
              <a:buChar char="•"/>
            </a:pPr>
            <a:endParaRPr lang="en-US" dirty="0">
              <a:solidFill>
                <a:schemeClr val="bg1"/>
              </a:solidFill>
              <a:latin typeface="Century Gothic" panose="020B0502020202020204" pitchFamily="34" charset="0"/>
            </a:endParaRPr>
          </a:p>
          <a:p>
            <a:pPr marL="285750" indent="-285750" fontAlgn="base">
              <a:buFont typeface="Arial" panose="020B0604020202020204" pitchFamily="34" charset="0"/>
              <a:buChar char="•"/>
            </a:pPr>
            <a:endParaRPr lang="en-US" dirty="0">
              <a:solidFill>
                <a:schemeClr val="bg1"/>
              </a:solidFill>
              <a:latin typeface="Century Gothic" panose="020B0502020202020204" pitchFamily="34" charset="0"/>
            </a:endParaRPr>
          </a:p>
          <a:p>
            <a:endParaRPr lang="en-US" dirty="0">
              <a:solidFill>
                <a:schemeClr val="bg1"/>
              </a:solidFill>
            </a:endParaRPr>
          </a:p>
        </p:txBody>
      </p:sp>
      <p:sp>
        <p:nvSpPr>
          <p:cNvPr id="9" name="Title 1">
            <a:extLst>
              <a:ext uri="{FF2B5EF4-FFF2-40B4-BE49-F238E27FC236}">
                <a16:creationId xmlns:a16="http://schemas.microsoft.com/office/drawing/2014/main" id="{6E47A686-C77C-4740-903E-8ADEFDDAD1F3}"/>
              </a:ext>
            </a:extLst>
          </p:cNvPr>
          <p:cNvSpPr txBox="1">
            <a:spLocks/>
          </p:cNvSpPr>
          <p:nvPr/>
        </p:nvSpPr>
        <p:spPr>
          <a:xfrm>
            <a:off x="2971800" y="8382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Winning Attributes</a:t>
            </a:r>
          </a:p>
        </p:txBody>
      </p:sp>
    </p:spTree>
    <p:extLst>
      <p:ext uri="{BB962C8B-B14F-4D97-AF65-F5344CB8AC3E}">
        <p14:creationId xmlns:p14="http://schemas.microsoft.com/office/powerpoint/2010/main" val="572156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F0BB-F6D6-43C4-BFBF-FB8B0B01453D}"/>
              </a:ext>
            </a:extLst>
          </p:cNvPr>
          <p:cNvSpPr txBox="1">
            <a:spLocks/>
          </p:cNvSpPr>
          <p:nvPr/>
        </p:nvSpPr>
        <p:spPr>
          <a:xfrm>
            <a:off x="2971800" y="8382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Winning Attributes</a:t>
            </a:r>
          </a:p>
        </p:txBody>
      </p:sp>
      <p:sp>
        <p:nvSpPr>
          <p:cNvPr id="4" name="Rectangle 3">
            <a:extLst>
              <a:ext uri="{FF2B5EF4-FFF2-40B4-BE49-F238E27FC236}">
                <a16:creationId xmlns:a16="http://schemas.microsoft.com/office/drawing/2014/main" id="{DF26A3BD-474A-4AFC-BB4D-348F526771C3}"/>
              </a:ext>
            </a:extLst>
          </p:cNvPr>
          <p:cNvSpPr/>
          <p:nvPr/>
        </p:nvSpPr>
        <p:spPr>
          <a:xfrm>
            <a:off x="361507" y="1295400"/>
            <a:ext cx="8346558" cy="646331"/>
          </a:xfrm>
          <a:prstGeom prst="rect">
            <a:avLst/>
          </a:prstGeom>
        </p:spPr>
        <p:txBody>
          <a:bodyPr wrap="square">
            <a:spAutoFit/>
          </a:bodyPr>
          <a:lstStyle/>
          <a:p>
            <a:endParaRPr lang="en-US"/>
          </a:p>
          <a:p>
            <a:r>
              <a:rPr lang="en-US" b="1">
                <a:solidFill>
                  <a:schemeClr val="bg1"/>
                </a:solidFill>
                <a:latin typeface="Century Gothic" panose="020B0502020202020204" pitchFamily="34" charset="0"/>
              </a:rPr>
              <a:t>Leadership at Bodell Construction:</a:t>
            </a:r>
            <a:r>
              <a:rPr lang="en-US"/>
              <a:t>?</a:t>
            </a:r>
            <a:endParaRPr lang="en-US">
              <a:solidFill>
                <a:schemeClr val="bg1"/>
              </a:solidFill>
            </a:endParaRPr>
          </a:p>
        </p:txBody>
      </p:sp>
      <p:sp>
        <p:nvSpPr>
          <p:cNvPr id="5" name="Rectangle 4">
            <a:extLst>
              <a:ext uri="{FF2B5EF4-FFF2-40B4-BE49-F238E27FC236}">
                <a16:creationId xmlns:a16="http://schemas.microsoft.com/office/drawing/2014/main" id="{C2BA184B-CFEB-4CCA-B3ED-B5D07998ADD1}"/>
              </a:ext>
            </a:extLst>
          </p:cNvPr>
          <p:cNvSpPr/>
          <p:nvPr/>
        </p:nvSpPr>
        <p:spPr>
          <a:xfrm>
            <a:off x="457199" y="4439692"/>
            <a:ext cx="8250865" cy="1754326"/>
          </a:xfrm>
          <a:prstGeom prst="rect">
            <a:avLst/>
          </a:prstGeom>
        </p:spPr>
        <p:txBody>
          <a:bodyPr wrap="square">
            <a:spAutoFit/>
          </a:bodyPr>
          <a:lstStyle/>
          <a:p>
            <a:r>
              <a:rPr lang="en-US" sz="3600" b="1" dirty="0">
                <a:solidFill>
                  <a:schemeClr val="bg1"/>
                </a:solidFill>
                <a:latin typeface="Century Gothic" panose="020B0502020202020204" pitchFamily="34" charset="0"/>
              </a:rPr>
              <a:t>2. BE FLEXIBLE</a:t>
            </a:r>
          </a:p>
          <a:p>
            <a:pPr lvl="1"/>
            <a:r>
              <a:rPr lang="en-US" dirty="0">
                <a:solidFill>
                  <a:schemeClr val="bg1"/>
                </a:solidFill>
                <a:latin typeface="Century Gothic" panose="020B0502020202020204" pitchFamily="34" charset="0"/>
              </a:rPr>
              <a:t>-   Accept and embrace change – remember the cheese?</a:t>
            </a:r>
          </a:p>
          <a:p>
            <a:pPr marL="742950" lvl="1" indent="-285750">
              <a:buFontTx/>
              <a:buChar char="-"/>
            </a:pPr>
            <a:r>
              <a:rPr lang="en-US" dirty="0">
                <a:solidFill>
                  <a:schemeClr val="bg1"/>
                </a:solidFill>
                <a:latin typeface="Century Gothic" panose="020B0502020202020204" pitchFamily="34" charset="0"/>
              </a:rPr>
              <a:t>Innovate</a:t>
            </a:r>
          </a:p>
          <a:p>
            <a:pPr marL="742950" lvl="1" indent="-285750">
              <a:buFontTx/>
              <a:buChar char="-"/>
            </a:pPr>
            <a:r>
              <a:rPr lang="en-US" dirty="0">
                <a:solidFill>
                  <a:schemeClr val="bg1"/>
                </a:solidFill>
                <a:latin typeface="Century Gothic" panose="020B0502020202020204" pitchFamily="34" charset="0"/>
              </a:rPr>
              <a:t>Improve</a:t>
            </a:r>
          </a:p>
          <a:p>
            <a:pPr marL="742950" lvl="1" indent="-285750">
              <a:buFontTx/>
              <a:buChar char="-"/>
            </a:pPr>
            <a:r>
              <a:rPr lang="en-US" dirty="0">
                <a:solidFill>
                  <a:schemeClr val="bg1"/>
                </a:solidFill>
                <a:latin typeface="Century Gothic" panose="020B0502020202020204" pitchFamily="34" charset="0"/>
              </a:rPr>
              <a:t>Adapt</a:t>
            </a:r>
            <a:endParaRPr lang="en-US" dirty="0">
              <a:solidFill>
                <a:schemeClr val="bg1"/>
              </a:solidFill>
            </a:endParaRPr>
          </a:p>
        </p:txBody>
      </p:sp>
      <p:sp>
        <p:nvSpPr>
          <p:cNvPr id="6" name="Rectangle 5">
            <a:extLst>
              <a:ext uri="{FF2B5EF4-FFF2-40B4-BE49-F238E27FC236}">
                <a16:creationId xmlns:a16="http://schemas.microsoft.com/office/drawing/2014/main" id="{63BA6E81-E54B-4A53-94E1-708D59339772}"/>
              </a:ext>
            </a:extLst>
          </p:cNvPr>
          <p:cNvSpPr/>
          <p:nvPr/>
        </p:nvSpPr>
        <p:spPr>
          <a:xfrm>
            <a:off x="457200" y="2232199"/>
            <a:ext cx="8240454" cy="2031325"/>
          </a:xfrm>
          <a:prstGeom prst="rect">
            <a:avLst/>
          </a:prstGeom>
        </p:spPr>
        <p:txBody>
          <a:bodyPr wrap="square">
            <a:spAutoFit/>
          </a:bodyPr>
          <a:lstStyle/>
          <a:p>
            <a:pPr lvl="0"/>
            <a:r>
              <a:rPr lang="en-US" sz="3600" b="1" dirty="0">
                <a:solidFill>
                  <a:schemeClr val="bg1"/>
                </a:solidFill>
                <a:latin typeface="Century Gothic" panose="020B0502020202020204" pitchFamily="34" charset="0"/>
              </a:rPr>
              <a:t>1. HAVE A VISION</a:t>
            </a:r>
          </a:p>
          <a:p>
            <a:pPr marL="742950" lvl="1" indent="-285750">
              <a:buFontTx/>
              <a:buChar char="-"/>
            </a:pPr>
            <a:r>
              <a:rPr lang="en-US" dirty="0">
                <a:solidFill>
                  <a:schemeClr val="bg1"/>
                </a:solidFill>
                <a:latin typeface="Century Gothic" panose="020B0502020202020204" pitchFamily="34" charset="0"/>
              </a:rPr>
              <a:t>Create a Plan</a:t>
            </a:r>
          </a:p>
          <a:p>
            <a:pPr marL="742950" lvl="1" indent="-285750">
              <a:buFontTx/>
              <a:buChar char="-"/>
            </a:pPr>
            <a:r>
              <a:rPr lang="en-US" dirty="0">
                <a:solidFill>
                  <a:schemeClr val="bg1"/>
                </a:solidFill>
                <a:latin typeface="Century Gothic" panose="020B0502020202020204" pitchFamily="34" charset="0"/>
              </a:rPr>
              <a:t>Take charge, be action-oriented</a:t>
            </a:r>
          </a:p>
          <a:p>
            <a:pPr marL="742950" lvl="1" indent="-285750">
              <a:buFontTx/>
              <a:buChar char="-"/>
            </a:pPr>
            <a:r>
              <a:rPr lang="en-US" dirty="0">
                <a:solidFill>
                  <a:schemeClr val="bg1"/>
                </a:solidFill>
                <a:latin typeface="Century Gothic" panose="020B0502020202020204" pitchFamily="34" charset="0"/>
              </a:rPr>
              <a:t>Lead</a:t>
            </a:r>
          </a:p>
          <a:p>
            <a:pPr marL="742950" lvl="1" indent="-285750">
              <a:buFontTx/>
              <a:buChar char="-"/>
            </a:pPr>
            <a:r>
              <a:rPr lang="en-US" dirty="0">
                <a:solidFill>
                  <a:schemeClr val="bg1"/>
                </a:solidFill>
                <a:latin typeface="Century Gothic" panose="020B0502020202020204" pitchFamily="34" charset="0"/>
              </a:rPr>
              <a:t>Act with urgency</a:t>
            </a:r>
          </a:p>
          <a:p>
            <a:pPr marL="742950" lvl="1" indent="-285750">
              <a:buFontTx/>
              <a:buChar char="-"/>
            </a:pPr>
            <a:r>
              <a:rPr lang="en-US" dirty="0">
                <a:solidFill>
                  <a:schemeClr val="bg1"/>
                </a:solidFill>
                <a:latin typeface="Century Gothic" panose="020B0502020202020204" pitchFamily="34" charset="0"/>
              </a:rPr>
              <a:t>Engage others to find the Better Way </a:t>
            </a:r>
          </a:p>
        </p:txBody>
      </p:sp>
    </p:spTree>
    <p:extLst>
      <p:ext uri="{BB962C8B-B14F-4D97-AF65-F5344CB8AC3E}">
        <p14:creationId xmlns:p14="http://schemas.microsoft.com/office/powerpoint/2010/main" val="2540879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FDC838-B527-476C-9ED0-E9148CB27F7B}"/>
              </a:ext>
            </a:extLst>
          </p:cNvPr>
          <p:cNvSpPr txBox="1">
            <a:spLocks/>
          </p:cNvSpPr>
          <p:nvPr/>
        </p:nvSpPr>
        <p:spPr>
          <a:xfrm>
            <a:off x="2971800" y="8382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Winning Attributes</a:t>
            </a:r>
          </a:p>
        </p:txBody>
      </p:sp>
      <p:sp>
        <p:nvSpPr>
          <p:cNvPr id="4" name="Rectangle 3">
            <a:extLst>
              <a:ext uri="{FF2B5EF4-FFF2-40B4-BE49-F238E27FC236}">
                <a16:creationId xmlns:a16="http://schemas.microsoft.com/office/drawing/2014/main" id="{FF80C758-6BFF-46EE-9E1F-09BA1BEA5A37}"/>
              </a:ext>
            </a:extLst>
          </p:cNvPr>
          <p:cNvSpPr/>
          <p:nvPr/>
        </p:nvSpPr>
        <p:spPr>
          <a:xfrm>
            <a:off x="446049" y="1626275"/>
            <a:ext cx="8223030" cy="2031325"/>
          </a:xfrm>
          <a:prstGeom prst="rect">
            <a:avLst/>
          </a:prstGeom>
        </p:spPr>
        <p:txBody>
          <a:bodyPr wrap="square">
            <a:spAutoFit/>
          </a:bodyPr>
          <a:lstStyle/>
          <a:p>
            <a:r>
              <a:rPr lang="en-US" sz="3600" b="1" dirty="0">
                <a:solidFill>
                  <a:schemeClr val="bg1"/>
                </a:solidFill>
                <a:latin typeface="Century Gothic" panose="020B0502020202020204" pitchFamily="34" charset="0"/>
              </a:rPr>
              <a:t>3. BE A TEACHER</a:t>
            </a:r>
          </a:p>
          <a:p>
            <a:pPr marL="742950" lvl="1" indent="-285750">
              <a:buFontTx/>
              <a:buChar char="-"/>
            </a:pPr>
            <a:r>
              <a:rPr lang="en-US" dirty="0">
                <a:solidFill>
                  <a:schemeClr val="bg1"/>
                </a:solidFill>
                <a:latin typeface="Century Gothic" panose="020B0502020202020204" pitchFamily="34" charset="0"/>
              </a:rPr>
              <a:t>Be an example</a:t>
            </a:r>
          </a:p>
          <a:p>
            <a:pPr marL="742950" lvl="1" indent="-285750">
              <a:buFontTx/>
              <a:buChar char="-"/>
            </a:pPr>
            <a:r>
              <a:rPr lang="en-US" dirty="0">
                <a:solidFill>
                  <a:schemeClr val="bg1"/>
                </a:solidFill>
                <a:latin typeface="Century Gothic" panose="020B0502020202020204" pitchFamily="34" charset="0"/>
              </a:rPr>
              <a:t>Coach</a:t>
            </a:r>
          </a:p>
          <a:p>
            <a:pPr marL="742950" lvl="1" indent="-285750">
              <a:buFontTx/>
              <a:buChar char="-"/>
            </a:pPr>
            <a:r>
              <a:rPr lang="en-US" dirty="0">
                <a:solidFill>
                  <a:schemeClr val="bg1"/>
                </a:solidFill>
                <a:latin typeface="Century Gothic" panose="020B0502020202020204" pitchFamily="34" charset="0"/>
              </a:rPr>
              <a:t>Mentor</a:t>
            </a:r>
          </a:p>
          <a:p>
            <a:pPr marL="742950" lvl="1" indent="-285750">
              <a:buFontTx/>
              <a:buChar char="-"/>
            </a:pPr>
            <a:r>
              <a:rPr lang="en-US" dirty="0">
                <a:solidFill>
                  <a:schemeClr val="bg1"/>
                </a:solidFill>
                <a:latin typeface="Century Gothic" panose="020B0502020202020204" pitchFamily="34" charset="0"/>
              </a:rPr>
              <a:t>Offer feedback</a:t>
            </a:r>
          </a:p>
          <a:p>
            <a:pPr marL="742950" lvl="1" indent="-285750">
              <a:buFontTx/>
              <a:buChar char="-"/>
            </a:pPr>
            <a:r>
              <a:rPr lang="en-US" dirty="0">
                <a:solidFill>
                  <a:schemeClr val="bg1"/>
                </a:solidFill>
                <a:latin typeface="Century Gothic" panose="020B0502020202020204" pitchFamily="34" charset="0"/>
              </a:rPr>
              <a:t>Be open to feedback</a:t>
            </a:r>
            <a:endParaRPr lang="en-US" dirty="0">
              <a:solidFill>
                <a:schemeClr val="bg1"/>
              </a:solidFill>
            </a:endParaRPr>
          </a:p>
        </p:txBody>
      </p:sp>
      <p:sp>
        <p:nvSpPr>
          <p:cNvPr id="6" name="Rectangle 5">
            <a:extLst>
              <a:ext uri="{FF2B5EF4-FFF2-40B4-BE49-F238E27FC236}">
                <a16:creationId xmlns:a16="http://schemas.microsoft.com/office/drawing/2014/main" id="{2B73CA8F-A0A3-478D-998D-06E6BA6E2D70}"/>
              </a:ext>
            </a:extLst>
          </p:cNvPr>
          <p:cNvSpPr/>
          <p:nvPr/>
        </p:nvSpPr>
        <p:spPr>
          <a:xfrm>
            <a:off x="446049" y="3798904"/>
            <a:ext cx="8223030" cy="2308324"/>
          </a:xfrm>
          <a:prstGeom prst="rect">
            <a:avLst/>
          </a:prstGeom>
        </p:spPr>
        <p:txBody>
          <a:bodyPr wrap="square">
            <a:spAutoFit/>
          </a:bodyPr>
          <a:lstStyle/>
          <a:p>
            <a:r>
              <a:rPr lang="en-US" sz="3600" b="1" dirty="0">
                <a:solidFill>
                  <a:schemeClr val="bg1"/>
                </a:solidFill>
                <a:latin typeface="Century Gothic" panose="020B0502020202020204" pitchFamily="34" charset="0"/>
              </a:rPr>
              <a:t>4. HAVE HUMILTY</a:t>
            </a:r>
          </a:p>
          <a:p>
            <a:pPr marL="742950" lvl="1" indent="-285750">
              <a:buFontTx/>
              <a:buChar char="-"/>
            </a:pPr>
            <a:r>
              <a:rPr lang="en-US" dirty="0">
                <a:solidFill>
                  <a:schemeClr val="bg1"/>
                </a:solidFill>
                <a:latin typeface="Century Gothic" panose="020B0502020202020204" pitchFamily="34" charset="0"/>
              </a:rPr>
              <a:t>Be teachable </a:t>
            </a:r>
          </a:p>
          <a:p>
            <a:pPr marL="742950" lvl="1" indent="-285750">
              <a:buFontTx/>
              <a:buChar char="-"/>
            </a:pPr>
            <a:r>
              <a:rPr lang="en-US" dirty="0">
                <a:solidFill>
                  <a:schemeClr val="bg1"/>
                </a:solidFill>
                <a:latin typeface="Century Gothic" panose="020B0502020202020204" pitchFamily="34" charset="0"/>
              </a:rPr>
              <a:t>Admit your mistakes</a:t>
            </a:r>
          </a:p>
          <a:p>
            <a:pPr marL="742950" lvl="1" indent="-285750">
              <a:buFontTx/>
              <a:buChar char="-"/>
            </a:pPr>
            <a:r>
              <a:rPr lang="en-US" dirty="0">
                <a:solidFill>
                  <a:schemeClr val="bg1"/>
                </a:solidFill>
                <a:latin typeface="Century Gothic" panose="020B0502020202020204" pitchFamily="34" charset="0"/>
              </a:rPr>
              <a:t>Learn from mistakes</a:t>
            </a:r>
          </a:p>
          <a:p>
            <a:pPr marL="742950" lvl="1" indent="-285750">
              <a:buFontTx/>
              <a:buChar char="-"/>
            </a:pPr>
            <a:r>
              <a:rPr lang="en-US" dirty="0">
                <a:solidFill>
                  <a:schemeClr val="bg1"/>
                </a:solidFill>
                <a:latin typeface="Century Gothic" panose="020B0502020202020204" pitchFamily="34" charset="0"/>
              </a:rPr>
              <a:t>Ask for help</a:t>
            </a:r>
          </a:p>
          <a:p>
            <a:pPr marL="742950" lvl="1" indent="-285750">
              <a:buFontTx/>
              <a:buChar char="-"/>
            </a:pPr>
            <a:r>
              <a:rPr lang="en-US" dirty="0">
                <a:solidFill>
                  <a:schemeClr val="bg1"/>
                </a:solidFill>
                <a:latin typeface="Century Gothic" panose="020B0502020202020204" pitchFamily="34" charset="0"/>
              </a:rPr>
              <a:t>Demonstrate integrity in the face of challenge </a:t>
            </a:r>
          </a:p>
          <a:p>
            <a:pPr marL="742950" lvl="1" indent="-285750">
              <a:buFontTx/>
              <a:buChar char="-"/>
            </a:pPr>
            <a:r>
              <a:rPr lang="en-US" dirty="0">
                <a:solidFill>
                  <a:schemeClr val="bg1"/>
                </a:solidFill>
                <a:latin typeface="Century Gothic" panose="020B0502020202020204" pitchFamily="34" charset="0"/>
              </a:rPr>
              <a:t>Credit the team</a:t>
            </a:r>
            <a:endParaRPr lang="en-US" dirty="0">
              <a:solidFill>
                <a:schemeClr val="bg1"/>
              </a:solidFill>
            </a:endParaRPr>
          </a:p>
        </p:txBody>
      </p:sp>
    </p:spTree>
    <p:extLst>
      <p:ext uri="{BB962C8B-B14F-4D97-AF65-F5344CB8AC3E}">
        <p14:creationId xmlns:p14="http://schemas.microsoft.com/office/powerpoint/2010/main" val="949625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360023-D791-4A18-981D-3739A418AB71}"/>
              </a:ext>
            </a:extLst>
          </p:cNvPr>
          <p:cNvSpPr txBox="1">
            <a:spLocks/>
          </p:cNvSpPr>
          <p:nvPr/>
        </p:nvSpPr>
        <p:spPr>
          <a:xfrm>
            <a:off x="2971800" y="8382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Winning Attributes</a:t>
            </a:r>
          </a:p>
        </p:txBody>
      </p:sp>
      <p:sp>
        <p:nvSpPr>
          <p:cNvPr id="4" name="Rectangle 3">
            <a:extLst>
              <a:ext uri="{FF2B5EF4-FFF2-40B4-BE49-F238E27FC236}">
                <a16:creationId xmlns:a16="http://schemas.microsoft.com/office/drawing/2014/main" id="{BAF43FF2-1FF3-433F-BF8E-262134403C6B}"/>
              </a:ext>
            </a:extLst>
          </p:cNvPr>
          <p:cNvSpPr/>
          <p:nvPr/>
        </p:nvSpPr>
        <p:spPr>
          <a:xfrm>
            <a:off x="379141" y="1491377"/>
            <a:ext cx="8232788" cy="2031325"/>
          </a:xfrm>
          <a:prstGeom prst="rect">
            <a:avLst/>
          </a:prstGeom>
        </p:spPr>
        <p:txBody>
          <a:bodyPr wrap="square">
            <a:spAutoFit/>
          </a:bodyPr>
          <a:lstStyle/>
          <a:p>
            <a:r>
              <a:rPr lang="en-US" sz="3600" b="1" dirty="0">
                <a:solidFill>
                  <a:schemeClr val="bg1"/>
                </a:solidFill>
                <a:latin typeface="Century Gothic" panose="020B0502020202020204" pitchFamily="34" charset="0"/>
              </a:rPr>
              <a:t>5. BE DISCIPLINED</a:t>
            </a:r>
          </a:p>
          <a:p>
            <a:pPr marL="742950" lvl="1" indent="-285750">
              <a:buFontTx/>
              <a:buChar char="-"/>
            </a:pPr>
            <a:r>
              <a:rPr lang="en-US" dirty="0">
                <a:solidFill>
                  <a:schemeClr val="bg1"/>
                </a:solidFill>
                <a:latin typeface="Century Gothic" panose="020B0502020202020204" pitchFamily="34" charset="0"/>
              </a:rPr>
              <a:t>Stay Focused</a:t>
            </a:r>
          </a:p>
          <a:p>
            <a:pPr marL="742950" lvl="1" indent="-285750">
              <a:buFontTx/>
              <a:buChar char="-"/>
            </a:pPr>
            <a:r>
              <a:rPr lang="en-US" dirty="0">
                <a:solidFill>
                  <a:schemeClr val="bg1"/>
                </a:solidFill>
                <a:latin typeface="Century Gothic" panose="020B0502020202020204" pitchFamily="34" charset="0"/>
              </a:rPr>
              <a:t>Make the difficult decisions</a:t>
            </a:r>
          </a:p>
          <a:p>
            <a:pPr marL="742950" lvl="1" indent="-285750">
              <a:buFontTx/>
              <a:buChar char="-"/>
            </a:pPr>
            <a:r>
              <a:rPr lang="en-US" dirty="0">
                <a:solidFill>
                  <a:schemeClr val="bg1"/>
                </a:solidFill>
                <a:latin typeface="Century Gothic" panose="020B0502020202020204" pitchFamily="34" charset="0"/>
              </a:rPr>
              <a:t>Avoid excuses</a:t>
            </a:r>
          </a:p>
          <a:p>
            <a:pPr marL="742950" lvl="1" indent="-285750">
              <a:buFontTx/>
              <a:buChar char="-"/>
            </a:pPr>
            <a:r>
              <a:rPr lang="en-US" dirty="0">
                <a:solidFill>
                  <a:schemeClr val="bg1"/>
                </a:solidFill>
                <a:latin typeface="Century Gothic" panose="020B0502020202020204" pitchFamily="34" charset="0"/>
              </a:rPr>
              <a:t>Relentless resolve for success</a:t>
            </a:r>
          </a:p>
          <a:p>
            <a:pPr marL="742950" lvl="1" indent="-285750">
              <a:buFontTx/>
              <a:buChar char="-"/>
            </a:pPr>
            <a:r>
              <a:rPr lang="en-US" dirty="0">
                <a:solidFill>
                  <a:schemeClr val="bg1"/>
                </a:solidFill>
                <a:latin typeface="Century Gothic" panose="020B0502020202020204" pitchFamily="34" charset="0"/>
              </a:rPr>
              <a:t>Play by the rules (Policies / Procedures / Contractual Obligations)</a:t>
            </a:r>
            <a:endParaRPr lang="en-US" dirty="0">
              <a:solidFill>
                <a:schemeClr val="bg1"/>
              </a:solidFill>
            </a:endParaRPr>
          </a:p>
        </p:txBody>
      </p:sp>
      <p:sp>
        <p:nvSpPr>
          <p:cNvPr id="5" name="Rectangle 4">
            <a:extLst>
              <a:ext uri="{FF2B5EF4-FFF2-40B4-BE49-F238E27FC236}">
                <a16:creationId xmlns:a16="http://schemas.microsoft.com/office/drawing/2014/main" id="{25A80B39-0185-4F12-BED4-EBD824D60C5D}"/>
              </a:ext>
            </a:extLst>
          </p:cNvPr>
          <p:cNvSpPr/>
          <p:nvPr/>
        </p:nvSpPr>
        <p:spPr>
          <a:xfrm>
            <a:off x="379139" y="3522702"/>
            <a:ext cx="8232789" cy="3139321"/>
          </a:xfrm>
          <a:prstGeom prst="rect">
            <a:avLst/>
          </a:prstGeom>
        </p:spPr>
        <p:txBody>
          <a:bodyPr wrap="square">
            <a:spAutoFit/>
          </a:bodyPr>
          <a:lstStyle/>
          <a:p>
            <a:r>
              <a:rPr lang="en-US" sz="3600" b="1" dirty="0">
                <a:solidFill>
                  <a:schemeClr val="bg1"/>
                </a:solidFill>
                <a:latin typeface="Century Gothic" panose="020B0502020202020204" pitchFamily="34" charset="0"/>
              </a:rPr>
              <a:t>6. COMMUNICATE EFFECTIVELY </a:t>
            </a:r>
          </a:p>
          <a:p>
            <a:pPr marL="742950" lvl="1" indent="-285750">
              <a:buFontTx/>
              <a:buChar char="-"/>
            </a:pPr>
            <a:r>
              <a:rPr lang="en-US" dirty="0">
                <a:solidFill>
                  <a:schemeClr val="bg1"/>
                </a:solidFill>
                <a:latin typeface="Century Gothic" panose="020B0502020202020204" pitchFamily="34" charset="0"/>
              </a:rPr>
              <a:t>Have the information and share</a:t>
            </a:r>
          </a:p>
          <a:p>
            <a:pPr marL="742950" lvl="1" indent="-285750">
              <a:buFontTx/>
              <a:buChar char="-"/>
            </a:pPr>
            <a:r>
              <a:rPr lang="en-US" dirty="0">
                <a:solidFill>
                  <a:schemeClr val="bg1"/>
                </a:solidFill>
                <a:latin typeface="Century Gothic" panose="020B0502020202020204" pitchFamily="34" charset="0"/>
              </a:rPr>
              <a:t>Know your audience and tailor your approach accordingly</a:t>
            </a:r>
          </a:p>
          <a:p>
            <a:pPr marL="742950" lvl="1" indent="-285750">
              <a:buFontTx/>
              <a:buChar char="-"/>
            </a:pPr>
            <a:r>
              <a:rPr lang="en-US" dirty="0">
                <a:solidFill>
                  <a:schemeClr val="bg1"/>
                </a:solidFill>
                <a:latin typeface="Century Gothic" panose="020B0502020202020204" pitchFamily="34" charset="0"/>
              </a:rPr>
              <a:t>Be honest (candid)</a:t>
            </a:r>
          </a:p>
          <a:p>
            <a:pPr marL="742950" lvl="1" indent="-285750">
              <a:buFontTx/>
              <a:buChar char="-"/>
            </a:pPr>
            <a:r>
              <a:rPr lang="en-US" dirty="0">
                <a:solidFill>
                  <a:schemeClr val="bg1"/>
                </a:solidFill>
                <a:latin typeface="Century Gothic" panose="020B0502020202020204" pitchFamily="34" charset="0"/>
              </a:rPr>
              <a:t>Be tactful (respectful)</a:t>
            </a:r>
          </a:p>
          <a:p>
            <a:pPr marL="742950" lvl="1" indent="-285750">
              <a:buFontTx/>
              <a:buChar char="-"/>
            </a:pPr>
            <a:r>
              <a:rPr lang="en-US" dirty="0">
                <a:solidFill>
                  <a:schemeClr val="bg1"/>
                </a:solidFill>
                <a:latin typeface="Century Gothic" panose="020B0502020202020204" pitchFamily="34" charset="0"/>
              </a:rPr>
              <a:t>Implement the appropriate type of communication</a:t>
            </a:r>
          </a:p>
          <a:p>
            <a:pPr marL="1200150" lvl="2" indent="-285750">
              <a:buFontTx/>
              <a:buChar char="-"/>
            </a:pPr>
            <a:r>
              <a:rPr lang="en-US" dirty="0">
                <a:solidFill>
                  <a:schemeClr val="bg1"/>
                </a:solidFill>
                <a:latin typeface="Century Gothic" panose="020B0502020202020204" pitchFamily="34" charset="0"/>
              </a:rPr>
              <a:t>In-person</a:t>
            </a:r>
          </a:p>
          <a:p>
            <a:pPr marL="1200150" lvl="2" indent="-285750">
              <a:buFontTx/>
              <a:buChar char="-"/>
            </a:pPr>
            <a:r>
              <a:rPr lang="en-US" dirty="0">
                <a:solidFill>
                  <a:schemeClr val="bg1"/>
                </a:solidFill>
                <a:latin typeface="Century Gothic" panose="020B0502020202020204" pitchFamily="34" charset="0"/>
              </a:rPr>
              <a:t>Phone call</a:t>
            </a:r>
          </a:p>
          <a:p>
            <a:pPr marL="1200150" lvl="2" indent="-285750">
              <a:buFontTx/>
              <a:buChar char="-"/>
            </a:pPr>
            <a:r>
              <a:rPr lang="en-US" dirty="0">
                <a:solidFill>
                  <a:schemeClr val="bg1"/>
                </a:solidFill>
                <a:latin typeface="Century Gothic" panose="020B0502020202020204" pitchFamily="34" charset="0"/>
              </a:rPr>
              <a:t>Text</a:t>
            </a:r>
          </a:p>
          <a:p>
            <a:pPr marL="1200150" lvl="2" indent="-285750">
              <a:buFontTx/>
              <a:buChar char="-"/>
            </a:pPr>
            <a:r>
              <a:rPr lang="en-US" dirty="0">
                <a:solidFill>
                  <a:schemeClr val="bg1"/>
                </a:solidFill>
                <a:latin typeface="Century Gothic" panose="020B0502020202020204" pitchFamily="34" charset="0"/>
              </a:rPr>
              <a:t>Email</a:t>
            </a:r>
          </a:p>
        </p:txBody>
      </p:sp>
    </p:spTree>
    <p:extLst>
      <p:ext uri="{BB962C8B-B14F-4D97-AF65-F5344CB8AC3E}">
        <p14:creationId xmlns:p14="http://schemas.microsoft.com/office/powerpoint/2010/main" val="1548477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F95878-B962-469F-9935-778E1D08FB35}"/>
              </a:ext>
            </a:extLst>
          </p:cNvPr>
          <p:cNvSpPr/>
          <p:nvPr/>
        </p:nvSpPr>
        <p:spPr>
          <a:xfrm>
            <a:off x="457200" y="1473247"/>
            <a:ext cx="8534400" cy="1200329"/>
          </a:xfrm>
          <a:prstGeom prst="rect">
            <a:avLst/>
          </a:prstGeom>
        </p:spPr>
        <p:txBody>
          <a:bodyPr wrap="square">
            <a:spAutoFit/>
          </a:bodyPr>
          <a:lstStyle/>
          <a:p>
            <a:endParaRPr lang="en-US">
              <a:latin typeface="Century Gothic" panose="020B0502020202020204" pitchFamily="34" charset="0"/>
            </a:endParaRPr>
          </a:p>
          <a:p>
            <a:pPr marL="800100" lvl="1" indent="-342900">
              <a:buFont typeface="+mj-lt"/>
              <a:buAutoNum type="alphaLcPeriod"/>
            </a:pPr>
            <a:endParaRPr lang="en-US">
              <a:solidFill>
                <a:schemeClr val="bg1"/>
              </a:solidFill>
              <a:latin typeface="Century Gothic" panose="020B0502020202020204" pitchFamily="34" charset="0"/>
            </a:endParaRPr>
          </a:p>
          <a:p>
            <a:pPr lvl="0"/>
            <a:endParaRPr lang="en-US" b="1">
              <a:solidFill>
                <a:schemeClr val="bg1"/>
              </a:solidFill>
              <a:latin typeface="Century Gothic" panose="020B0502020202020204" pitchFamily="34" charset="0"/>
            </a:endParaRPr>
          </a:p>
          <a:p>
            <a:endParaRPr lang="en-US">
              <a:solidFill>
                <a:schemeClr val="bg1"/>
              </a:solidFill>
            </a:endParaRPr>
          </a:p>
        </p:txBody>
      </p:sp>
      <p:sp>
        <p:nvSpPr>
          <p:cNvPr id="3" name="Title 1">
            <a:extLst>
              <a:ext uri="{FF2B5EF4-FFF2-40B4-BE49-F238E27FC236}">
                <a16:creationId xmlns:a16="http://schemas.microsoft.com/office/drawing/2014/main" id="{5A360023-D791-4A18-981D-3739A418AB71}"/>
              </a:ext>
            </a:extLst>
          </p:cNvPr>
          <p:cNvSpPr txBox="1">
            <a:spLocks/>
          </p:cNvSpPr>
          <p:nvPr/>
        </p:nvSpPr>
        <p:spPr>
          <a:xfrm>
            <a:off x="2971800" y="8382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Winning Attributes</a:t>
            </a:r>
          </a:p>
        </p:txBody>
      </p:sp>
      <p:sp>
        <p:nvSpPr>
          <p:cNvPr id="4" name="Rectangle 3">
            <a:extLst>
              <a:ext uri="{FF2B5EF4-FFF2-40B4-BE49-F238E27FC236}">
                <a16:creationId xmlns:a16="http://schemas.microsoft.com/office/drawing/2014/main" id="{228520EE-A8A6-4C20-B9B7-A5D8CBE9D521}"/>
              </a:ext>
            </a:extLst>
          </p:cNvPr>
          <p:cNvSpPr/>
          <p:nvPr/>
        </p:nvSpPr>
        <p:spPr>
          <a:xfrm>
            <a:off x="457199" y="1657913"/>
            <a:ext cx="8143875" cy="2031325"/>
          </a:xfrm>
          <a:prstGeom prst="rect">
            <a:avLst/>
          </a:prstGeom>
        </p:spPr>
        <p:txBody>
          <a:bodyPr wrap="square">
            <a:spAutoFit/>
          </a:bodyPr>
          <a:lstStyle/>
          <a:p>
            <a:r>
              <a:rPr lang="en-US" sz="3600" b="1" dirty="0">
                <a:solidFill>
                  <a:schemeClr val="bg1"/>
                </a:solidFill>
                <a:latin typeface="Century Gothic" panose="020B0502020202020204" pitchFamily="34" charset="0"/>
              </a:rPr>
              <a:t>7. EMOTIONAL INTELLIGENCE</a:t>
            </a:r>
            <a:endParaRPr lang="en-US" dirty="0">
              <a:solidFill>
                <a:schemeClr val="bg1"/>
              </a:solidFill>
              <a:latin typeface="Century Gothic" panose="020B0502020202020204" pitchFamily="34" charset="0"/>
            </a:endParaRPr>
          </a:p>
          <a:p>
            <a:pPr marL="742950" lvl="1" indent="-285750">
              <a:buFontTx/>
              <a:buChar char="-"/>
            </a:pPr>
            <a:r>
              <a:rPr lang="en-US" dirty="0">
                <a:solidFill>
                  <a:schemeClr val="bg1"/>
                </a:solidFill>
                <a:latin typeface="Century Gothic" panose="020B0502020202020204" pitchFamily="34" charset="0"/>
              </a:rPr>
              <a:t>Self-awareness</a:t>
            </a:r>
          </a:p>
          <a:p>
            <a:pPr marL="742950" lvl="1" indent="-285750">
              <a:buFontTx/>
              <a:buChar char="-"/>
            </a:pPr>
            <a:r>
              <a:rPr lang="en-US" dirty="0">
                <a:solidFill>
                  <a:schemeClr val="bg1"/>
                </a:solidFill>
                <a:latin typeface="Century Gothic" panose="020B0502020202020204" pitchFamily="34" charset="0"/>
              </a:rPr>
              <a:t>Sympathy</a:t>
            </a:r>
          </a:p>
          <a:p>
            <a:pPr marL="742950" lvl="1" indent="-285750">
              <a:buFontTx/>
              <a:buChar char="-"/>
            </a:pPr>
            <a:r>
              <a:rPr lang="en-US" dirty="0">
                <a:solidFill>
                  <a:schemeClr val="bg1"/>
                </a:solidFill>
                <a:latin typeface="Century Gothic" panose="020B0502020202020204" pitchFamily="34" charset="0"/>
              </a:rPr>
              <a:t>Empathy</a:t>
            </a:r>
          </a:p>
          <a:p>
            <a:pPr marL="742950" lvl="1" indent="-285750">
              <a:buFontTx/>
              <a:buChar char="-"/>
            </a:pPr>
            <a:r>
              <a:rPr lang="en-US" dirty="0">
                <a:solidFill>
                  <a:schemeClr val="bg1"/>
                </a:solidFill>
                <a:latin typeface="Century Gothic" panose="020B0502020202020204" pitchFamily="34" charset="0"/>
              </a:rPr>
              <a:t>Perception</a:t>
            </a:r>
          </a:p>
          <a:p>
            <a:pPr marL="742950" lvl="1" indent="-285750">
              <a:buFontTx/>
              <a:buChar char="-"/>
            </a:pPr>
            <a:r>
              <a:rPr lang="en-US" dirty="0">
                <a:solidFill>
                  <a:schemeClr val="bg1"/>
                </a:solidFill>
                <a:latin typeface="Century Gothic" panose="020B0502020202020204" pitchFamily="34" charset="0"/>
              </a:rPr>
              <a:t>Motivation</a:t>
            </a:r>
            <a:endParaRPr lang="en-US" dirty="0">
              <a:solidFill>
                <a:schemeClr val="bg1"/>
              </a:solidFill>
            </a:endParaRPr>
          </a:p>
        </p:txBody>
      </p:sp>
      <p:sp>
        <p:nvSpPr>
          <p:cNvPr id="5" name="Rectangle 4">
            <a:extLst>
              <a:ext uri="{FF2B5EF4-FFF2-40B4-BE49-F238E27FC236}">
                <a16:creationId xmlns:a16="http://schemas.microsoft.com/office/drawing/2014/main" id="{7F05E068-3AE5-4CB7-AEFE-4F85AA4D19EB}"/>
              </a:ext>
            </a:extLst>
          </p:cNvPr>
          <p:cNvSpPr/>
          <p:nvPr/>
        </p:nvSpPr>
        <p:spPr>
          <a:xfrm>
            <a:off x="457199" y="3768926"/>
            <a:ext cx="8143876" cy="2862322"/>
          </a:xfrm>
          <a:prstGeom prst="rect">
            <a:avLst/>
          </a:prstGeom>
        </p:spPr>
        <p:txBody>
          <a:bodyPr wrap="square" anchor="t">
            <a:spAutoFit/>
          </a:bodyPr>
          <a:lstStyle/>
          <a:p>
            <a:pPr marL="512763" indent="-512763"/>
            <a:r>
              <a:rPr lang="en-US" sz="3600" b="1" dirty="0">
                <a:solidFill>
                  <a:schemeClr val="bg1"/>
                </a:solidFill>
                <a:latin typeface="Century Gothic"/>
              </a:rPr>
              <a:t>8. OUTSTANDING MANAGEMENT PRACTICES</a:t>
            </a:r>
            <a:endParaRPr lang="en-US" dirty="0">
              <a:solidFill>
                <a:schemeClr val="bg1"/>
              </a:solidFill>
              <a:latin typeface="Century Gothic"/>
            </a:endParaRPr>
          </a:p>
          <a:p>
            <a:pPr marL="742950" lvl="1" indent="-285750">
              <a:buFontTx/>
              <a:buChar char="-"/>
            </a:pPr>
            <a:r>
              <a:rPr lang="en-US" dirty="0">
                <a:solidFill>
                  <a:schemeClr val="bg1"/>
                </a:solidFill>
                <a:latin typeface="Century Gothic" panose="020B0502020202020204" pitchFamily="34" charset="0"/>
              </a:rPr>
              <a:t>Plan</a:t>
            </a:r>
          </a:p>
          <a:p>
            <a:pPr marL="742950" lvl="1" indent="-285750">
              <a:buFontTx/>
              <a:buChar char="-"/>
            </a:pPr>
            <a:r>
              <a:rPr lang="en-US" dirty="0">
                <a:solidFill>
                  <a:schemeClr val="bg1"/>
                </a:solidFill>
                <a:latin typeface="Century Gothic" panose="020B0502020202020204" pitchFamily="34" charset="0"/>
              </a:rPr>
              <a:t>Be organized</a:t>
            </a:r>
          </a:p>
          <a:p>
            <a:pPr marL="742950" lvl="1" indent="-285750">
              <a:buFontTx/>
              <a:buChar char="-"/>
            </a:pPr>
            <a:r>
              <a:rPr lang="en-US" dirty="0">
                <a:solidFill>
                  <a:schemeClr val="bg1"/>
                </a:solidFill>
                <a:latin typeface="Century Gothic" panose="020B0502020202020204" pitchFamily="34" charset="0"/>
              </a:rPr>
              <a:t>Empower others (Delegate / Support / Accountability)</a:t>
            </a:r>
          </a:p>
          <a:p>
            <a:pPr marL="742950" lvl="1" indent="-285750">
              <a:buFontTx/>
              <a:buChar char="-"/>
            </a:pPr>
            <a:r>
              <a:rPr lang="en-US" dirty="0">
                <a:solidFill>
                  <a:schemeClr val="bg1"/>
                </a:solidFill>
                <a:latin typeface="Century Gothic" panose="020B0502020202020204" pitchFamily="34" charset="0"/>
              </a:rPr>
              <a:t>Be forward-looking</a:t>
            </a:r>
          </a:p>
          <a:p>
            <a:pPr marL="742950" lvl="1" indent="-285750">
              <a:buFontTx/>
              <a:buChar char="-"/>
            </a:pPr>
            <a:r>
              <a:rPr lang="en-US" dirty="0">
                <a:solidFill>
                  <a:schemeClr val="bg1"/>
                </a:solidFill>
                <a:latin typeface="Century Gothic" panose="020B0502020202020204" pitchFamily="34" charset="0"/>
              </a:rPr>
              <a:t>Be proactive</a:t>
            </a:r>
          </a:p>
          <a:p>
            <a:pPr marL="742950" lvl="1" indent="-285750">
              <a:buFontTx/>
              <a:buChar char="-"/>
            </a:pPr>
            <a:endParaRPr lang="en-US" dirty="0">
              <a:solidFill>
                <a:schemeClr val="bg1"/>
              </a:solidFill>
            </a:endParaRPr>
          </a:p>
        </p:txBody>
      </p:sp>
    </p:spTree>
    <p:extLst>
      <p:ext uri="{BB962C8B-B14F-4D97-AF65-F5344CB8AC3E}">
        <p14:creationId xmlns:p14="http://schemas.microsoft.com/office/powerpoint/2010/main" val="2188380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360023-D791-4A18-981D-3739A418AB71}"/>
              </a:ext>
            </a:extLst>
          </p:cNvPr>
          <p:cNvSpPr txBox="1">
            <a:spLocks/>
          </p:cNvSpPr>
          <p:nvPr/>
        </p:nvSpPr>
        <p:spPr>
          <a:xfrm>
            <a:off x="2971800" y="8382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Winning Attributes</a:t>
            </a:r>
          </a:p>
        </p:txBody>
      </p:sp>
      <p:sp>
        <p:nvSpPr>
          <p:cNvPr id="4" name="Rectangle 3">
            <a:extLst>
              <a:ext uri="{FF2B5EF4-FFF2-40B4-BE49-F238E27FC236}">
                <a16:creationId xmlns:a16="http://schemas.microsoft.com/office/drawing/2014/main" id="{107A7346-039E-4EE0-BC49-BFBCB0015F11}"/>
              </a:ext>
            </a:extLst>
          </p:cNvPr>
          <p:cNvSpPr/>
          <p:nvPr/>
        </p:nvSpPr>
        <p:spPr>
          <a:xfrm>
            <a:off x="464067" y="1574313"/>
            <a:ext cx="8346558" cy="1754326"/>
          </a:xfrm>
          <a:prstGeom prst="rect">
            <a:avLst/>
          </a:prstGeom>
        </p:spPr>
        <p:txBody>
          <a:bodyPr wrap="square">
            <a:spAutoFit/>
          </a:bodyPr>
          <a:lstStyle/>
          <a:p>
            <a:r>
              <a:rPr lang="en-US" sz="3600" b="1" dirty="0">
                <a:solidFill>
                  <a:schemeClr val="bg1"/>
                </a:solidFill>
                <a:latin typeface="Century Gothic" panose="020B0502020202020204" pitchFamily="34" charset="0"/>
              </a:rPr>
              <a:t>9. COMMITMENT</a:t>
            </a:r>
            <a:endParaRPr lang="en-US" dirty="0">
              <a:solidFill>
                <a:schemeClr val="bg1"/>
              </a:solidFill>
              <a:latin typeface="Century Gothic" panose="020B0502020202020204" pitchFamily="34" charset="0"/>
            </a:endParaRPr>
          </a:p>
          <a:p>
            <a:pPr marL="742950" lvl="1" indent="-285750">
              <a:buFontTx/>
              <a:buChar char="-"/>
            </a:pPr>
            <a:r>
              <a:rPr lang="en-US" dirty="0">
                <a:solidFill>
                  <a:schemeClr val="bg1"/>
                </a:solidFill>
                <a:latin typeface="Century Gothic" panose="020B0502020202020204" pitchFamily="34" charset="0"/>
              </a:rPr>
              <a:t>Commitment to success</a:t>
            </a:r>
          </a:p>
          <a:p>
            <a:pPr marL="742950" lvl="1" indent="-285750">
              <a:buFontTx/>
              <a:buChar char="-"/>
            </a:pPr>
            <a:r>
              <a:rPr lang="en-US" dirty="0">
                <a:solidFill>
                  <a:schemeClr val="bg1"/>
                </a:solidFill>
                <a:latin typeface="Century Gothic" panose="020B0502020202020204" pitchFamily="34" charset="0"/>
              </a:rPr>
              <a:t>Commitment to the team</a:t>
            </a:r>
          </a:p>
          <a:p>
            <a:pPr marL="742950" lvl="1" indent="-285750">
              <a:buFontTx/>
              <a:buChar char="-"/>
            </a:pPr>
            <a:r>
              <a:rPr lang="en-US" dirty="0">
                <a:solidFill>
                  <a:schemeClr val="bg1"/>
                </a:solidFill>
                <a:latin typeface="Century Gothic" panose="020B0502020202020204" pitchFamily="34" charset="0"/>
              </a:rPr>
              <a:t>Commitment to the Company</a:t>
            </a:r>
          </a:p>
          <a:p>
            <a:pPr marL="742950" lvl="1" indent="-285750">
              <a:buFontTx/>
              <a:buChar char="-"/>
            </a:pPr>
            <a:r>
              <a:rPr lang="en-US" dirty="0">
                <a:solidFill>
                  <a:schemeClr val="bg1"/>
                </a:solidFill>
                <a:latin typeface="Century Gothic" panose="020B0502020202020204" pitchFamily="34" charset="0"/>
              </a:rPr>
              <a:t>Commitment regardless of personalities, differences, beliefs, etc.</a:t>
            </a:r>
          </a:p>
        </p:txBody>
      </p:sp>
      <p:sp>
        <p:nvSpPr>
          <p:cNvPr id="5" name="Rectangle 4">
            <a:extLst>
              <a:ext uri="{FF2B5EF4-FFF2-40B4-BE49-F238E27FC236}">
                <a16:creationId xmlns:a16="http://schemas.microsoft.com/office/drawing/2014/main" id="{6C14E027-E1CC-4DA2-8D6F-9AB3792A656F}"/>
              </a:ext>
            </a:extLst>
          </p:cNvPr>
          <p:cNvSpPr/>
          <p:nvPr/>
        </p:nvSpPr>
        <p:spPr>
          <a:xfrm>
            <a:off x="273567" y="3429000"/>
            <a:ext cx="8537058" cy="3108543"/>
          </a:xfrm>
          <a:prstGeom prst="rect">
            <a:avLst/>
          </a:prstGeom>
          <a:solidFill>
            <a:srgbClr val="002060"/>
          </a:solidFill>
        </p:spPr>
        <p:txBody>
          <a:bodyPr wrap="square">
            <a:spAutoFit/>
          </a:bodyPr>
          <a:lstStyle/>
          <a:p>
            <a:pPr marL="111125" indent="-111125"/>
            <a:r>
              <a:rPr lang="en-US" sz="1400" dirty="0">
                <a:latin typeface="Century Gothic" panose="020B0502020202020204" pitchFamily="34" charset="0"/>
              </a:rPr>
              <a:t>“Until one is committed, there is hesitancy, the chance to draw back, always ineffectiveness. Concerning all acts of initiative and creation, there is one elementary truth the ignorance of which kills countless ideas and splendid plans: that the moment one definitely commits oneself, then providence moves too.</a:t>
            </a:r>
          </a:p>
          <a:p>
            <a:endParaRPr lang="en-US" sz="1400" dirty="0">
              <a:latin typeface="Century Gothic" panose="020B0502020202020204" pitchFamily="34" charset="0"/>
            </a:endParaRPr>
          </a:p>
          <a:p>
            <a:pPr marL="111125"/>
            <a:r>
              <a:rPr lang="en-US" sz="1400" dirty="0">
                <a:latin typeface="Century Gothic" panose="020B0502020202020204" pitchFamily="34" charset="0"/>
              </a:rPr>
              <a:t>All sorts of things occur to help one that would never otherwise have occurred. A whole stream of events issue from the decision, raising in one's </a:t>
            </a:r>
            <a:r>
              <a:rPr lang="en-US" sz="1400" dirty="0" err="1">
                <a:latin typeface="Century Gothic" panose="020B0502020202020204" pitchFamily="34" charset="0"/>
              </a:rPr>
              <a:t>favour</a:t>
            </a:r>
            <a:r>
              <a:rPr lang="en-US" sz="1400" dirty="0">
                <a:latin typeface="Century Gothic" panose="020B0502020202020204" pitchFamily="34" charset="0"/>
              </a:rPr>
              <a:t> all manner of unforeseen incidents, meetings and material assistance which no man could have dreamed would have come his way.</a:t>
            </a:r>
          </a:p>
          <a:p>
            <a:endParaRPr lang="en-US" sz="1400" dirty="0">
              <a:latin typeface="Century Gothic" panose="020B0502020202020204" pitchFamily="34" charset="0"/>
            </a:endParaRPr>
          </a:p>
          <a:p>
            <a:pPr marL="111125"/>
            <a:r>
              <a:rPr lang="en-US" sz="1400" dirty="0">
                <a:latin typeface="Century Gothic" panose="020B0502020202020204" pitchFamily="34" charset="0"/>
              </a:rPr>
              <a:t>Whatever you can do or dream you can, begin it. Boldness has genius, power and magic in it. Begin it now.”</a:t>
            </a:r>
          </a:p>
          <a:p>
            <a:endParaRPr lang="en-US" sz="1400" dirty="0">
              <a:latin typeface="Century Gothic" panose="020B0502020202020204" pitchFamily="34" charset="0"/>
            </a:endParaRPr>
          </a:p>
          <a:p>
            <a:r>
              <a:rPr lang="en-US" sz="1400" dirty="0">
                <a:latin typeface="Century Gothic" panose="020B0502020202020204" pitchFamily="34" charset="0"/>
              </a:rPr>
              <a:t>― William Hutchison Murray</a:t>
            </a:r>
          </a:p>
        </p:txBody>
      </p:sp>
    </p:spTree>
    <p:extLst>
      <p:ext uri="{BB962C8B-B14F-4D97-AF65-F5344CB8AC3E}">
        <p14:creationId xmlns:p14="http://schemas.microsoft.com/office/powerpoint/2010/main" val="1704737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0C2A69-CC33-45E1-AE9C-BB65670C58F9}"/>
              </a:ext>
            </a:extLst>
          </p:cNvPr>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7102942" y="4474896"/>
            <a:ext cx="1752600" cy="2149741"/>
          </a:xfrm>
          <a:prstGeom prst="rect">
            <a:avLst/>
          </a:prstGeom>
        </p:spPr>
      </p:pic>
      <p:sp>
        <p:nvSpPr>
          <p:cNvPr id="2" name="Rectangle 1">
            <a:extLst>
              <a:ext uri="{FF2B5EF4-FFF2-40B4-BE49-F238E27FC236}">
                <a16:creationId xmlns:a16="http://schemas.microsoft.com/office/drawing/2014/main" id="{5E449A7D-5FC9-4985-B37E-D25C9739AB52}"/>
              </a:ext>
            </a:extLst>
          </p:cNvPr>
          <p:cNvSpPr/>
          <p:nvPr/>
        </p:nvSpPr>
        <p:spPr>
          <a:xfrm>
            <a:off x="553298" y="2133446"/>
            <a:ext cx="8795685" cy="3416320"/>
          </a:xfrm>
          <a:prstGeom prst="rect">
            <a:avLst/>
          </a:prstGeom>
        </p:spPr>
        <p:txBody>
          <a:bodyPr wrap="square">
            <a:spAutoFit/>
          </a:bodyPr>
          <a:lstStyle/>
          <a:p>
            <a:r>
              <a:rPr lang="en-US" sz="3600" dirty="0">
                <a:solidFill>
                  <a:schemeClr val="bg1"/>
                </a:solidFill>
                <a:latin typeface="Century Gothic" panose="020B0502020202020204" pitchFamily="34" charset="0"/>
              </a:rPr>
              <a:t>Ability is what you’re capable of doing. Motivation determines what you do. </a:t>
            </a:r>
            <a:r>
              <a:rPr lang="en-US" sz="3600" b="1" dirty="0">
                <a:solidFill>
                  <a:srgbClr val="FF0000"/>
                </a:solidFill>
                <a:latin typeface="Century Gothic" panose="020B0502020202020204" pitchFamily="34" charset="0"/>
              </a:rPr>
              <a:t>Attitude</a:t>
            </a:r>
            <a:r>
              <a:rPr lang="en-US" sz="3600" dirty="0">
                <a:solidFill>
                  <a:schemeClr val="bg1"/>
                </a:solidFill>
                <a:latin typeface="Century Gothic" panose="020B0502020202020204" pitchFamily="34" charset="0"/>
              </a:rPr>
              <a:t> determines how well you do it. </a:t>
            </a:r>
            <a:endParaRPr lang="en-US" sz="2800"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-Lou Holtz</a:t>
            </a:r>
          </a:p>
          <a:p>
            <a:endParaRPr lang="en-US" dirty="0">
              <a:solidFill>
                <a:schemeClr val="bg1"/>
              </a:solidFill>
            </a:endParaRPr>
          </a:p>
          <a:p>
            <a:endParaRPr lang="en-US" dirty="0">
              <a:solidFill>
                <a:schemeClr val="bg1"/>
              </a:solidFill>
            </a:endParaRPr>
          </a:p>
        </p:txBody>
      </p:sp>
      <p:sp>
        <p:nvSpPr>
          <p:cNvPr id="5" name="Title 1">
            <a:extLst>
              <a:ext uri="{FF2B5EF4-FFF2-40B4-BE49-F238E27FC236}">
                <a16:creationId xmlns:a16="http://schemas.microsoft.com/office/drawing/2014/main" id="{7605F242-6518-401F-81A5-52373ED561C5}"/>
              </a:ext>
            </a:extLst>
          </p:cNvPr>
          <p:cNvSpPr txBox="1">
            <a:spLocks/>
          </p:cNvSpPr>
          <p:nvPr/>
        </p:nvSpPr>
        <p:spPr>
          <a:xfrm>
            <a:off x="3324628" y="903250"/>
            <a:ext cx="5339869"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dirty="0">
                <a:solidFill>
                  <a:schemeClr val="bg1"/>
                </a:solidFill>
              </a:rPr>
              <a:t>CONSIDER THIS</a:t>
            </a:r>
          </a:p>
        </p:txBody>
      </p:sp>
    </p:spTree>
    <p:extLst>
      <p:ext uri="{BB962C8B-B14F-4D97-AF65-F5344CB8AC3E}">
        <p14:creationId xmlns:p14="http://schemas.microsoft.com/office/powerpoint/2010/main" val="12426448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0BEC8"/>
            </a:gs>
            <a:gs pos="38000">
              <a:schemeClr val="accent1">
                <a:lumMod val="45000"/>
                <a:lumOff val="55000"/>
              </a:schemeClr>
            </a:gs>
            <a:gs pos="70000">
              <a:srgbClr val="C7E4D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E75B4A-6AB7-4559-9DEE-7AA1CEC85500}"/>
              </a:ext>
            </a:extLst>
          </p:cNvPr>
          <p:cNvSpPr txBox="1">
            <a:spLocks/>
          </p:cNvSpPr>
          <p:nvPr/>
        </p:nvSpPr>
        <p:spPr>
          <a:xfrm>
            <a:off x="3413838" y="9144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dirty="0">
                <a:solidFill>
                  <a:schemeClr val="bg1"/>
                </a:solidFill>
              </a:rPr>
              <a:t>Organizational Vitality</a:t>
            </a:r>
          </a:p>
        </p:txBody>
      </p:sp>
      <p:pic>
        <p:nvPicPr>
          <p:cNvPr id="13" name="Picture 12">
            <a:extLst>
              <a:ext uri="{FF2B5EF4-FFF2-40B4-BE49-F238E27FC236}">
                <a16:creationId xmlns:a16="http://schemas.microsoft.com/office/drawing/2014/main" id="{06D45775-83A5-41C4-B4CB-45670E2332F8}"/>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4641719" y="1532965"/>
            <a:ext cx="4361613" cy="4410635"/>
          </a:xfrm>
          <a:prstGeom prst="rect">
            <a:avLst/>
          </a:prstGeom>
        </p:spPr>
      </p:pic>
      <p:sp>
        <p:nvSpPr>
          <p:cNvPr id="19" name="Rectangle 18">
            <a:extLst>
              <a:ext uri="{FF2B5EF4-FFF2-40B4-BE49-F238E27FC236}">
                <a16:creationId xmlns:a16="http://schemas.microsoft.com/office/drawing/2014/main" id="{581C60EE-A264-4030-993B-CEE7B3BA3B7B}"/>
              </a:ext>
            </a:extLst>
          </p:cNvPr>
          <p:cNvSpPr/>
          <p:nvPr/>
        </p:nvSpPr>
        <p:spPr>
          <a:xfrm>
            <a:off x="140668" y="1551590"/>
            <a:ext cx="8267700" cy="5150128"/>
          </a:xfrm>
          <a:prstGeom prst="rect">
            <a:avLst/>
          </a:prstGeom>
        </p:spPr>
        <p:txBody>
          <a:bodyPr wrap="square">
            <a:spAutoFit/>
          </a:bodyPr>
          <a:lstStyle/>
          <a:p>
            <a:pPr marL="0" lvl="1"/>
            <a:r>
              <a:rPr lang="en-US" sz="2400" b="1">
                <a:solidFill>
                  <a:schemeClr val="bg1"/>
                </a:solidFill>
                <a:latin typeface="Century Gothic" panose="020B0502020202020204" pitchFamily="34" charset="0"/>
              </a:rPr>
              <a:t>The 6 E’s:</a:t>
            </a:r>
          </a:p>
          <a:p>
            <a:pPr marL="0" lvl="1"/>
            <a:endParaRPr lang="en-GB" sz="2400" b="1" baseline="30000">
              <a:solidFill>
                <a:schemeClr val="bg1"/>
              </a:solidFill>
              <a:latin typeface="Century Gothic" panose="020B0502020202020204" pitchFamily="34" charset="0"/>
            </a:endParaRPr>
          </a:p>
          <a:p>
            <a:r>
              <a:rPr lang="en-US" sz="3200" b="1">
                <a:solidFill>
                  <a:srgbClr val="FF0000"/>
                </a:solidFill>
                <a:latin typeface="Century Gothic" panose="020B0502020202020204" pitchFamily="34" charset="0"/>
              </a:rPr>
              <a:t>E</a:t>
            </a:r>
            <a:r>
              <a:rPr lang="en-US" sz="2800" b="1">
                <a:solidFill>
                  <a:schemeClr val="bg1"/>
                </a:solidFill>
                <a:latin typeface="Century Gothic" panose="020B0502020202020204" pitchFamily="34" charset="0"/>
              </a:rPr>
              <a:t>NERGY</a:t>
            </a:r>
            <a:r>
              <a:rPr lang="en-US" sz="3200">
                <a:solidFill>
                  <a:schemeClr val="bg1"/>
                </a:solidFill>
                <a:latin typeface="Century Gothic" panose="020B0502020202020204" pitchFamily="34" charset="0"/>
              </a:rPr>
              <a:t> </a:t>
            </a:r>
          </a:p>
          <a:p>
            <a:endParaRPr lang="en-US" b="1">
              <a:solidFill>
                <a:schemeClr val="bg1"/>
              </a:solidFill>
              <a:latin typeface="Century Gothic" panose="020B0502020202020204" pitchFamily="34" charset="0"/>
            </a:endParaRPr>
          </a:p>
          <a:p>
            <a:r>
              <a:rPr lang="en-US" sz="3200" b="1">
                <a:solidFill>
                  <a:srgbClr val="FF0000"/>
                </a:solidFill>
                <a:latin typeface="Century Gothic" panose="020B0502020202020204" pitchFamily="34" charset="0"/>
              </a:rPr>
              <a:t>E</a:t>
            </a:r>
            <a:r>
              <a:rPr lang="en-US" sz="2800" b="1">
                <a:solidFill>
                  <a:schemeClr val="bg1"/>
                </a:solidFill>
                <a:latin typeface="Century Gothic" panose="020B0502020202020204" pitchFamily="34" charset="0"/>
              </a:rPr>
              <a:t>DGE</a:t>
            </a:r>
            <a:r>
              <a:rPr lang="en-US" sz="3200" b="1">
                <a:solidFill>
                  <a:schemeClr val="bg1"/>
                </a:solidFill>
                <a:latin typeface="Century Gothic" panose="020B0502020202020204" pitchFamily="34" charset="0"/>
              </a:rPr>
              <a:t> </a:t>
            </a:r>
          </a:p>
          <a:p>
            <a:endParaRPr lang="en-US" b="1">
              <a:solidFill>
                <a:schemeClr val="bg1"/>
              </a:solidFill>
              <a:latin typeface="Century Gothic" panose="020B0502020202020204" pitchFamily="34" charset="0"/>
            </a:endParaRPr>
          </a:p>
          <a:p>
            <a:r>
              <a:rPr lang="en-US" sz="3200" b="1">
                <a:solidFill>
                  <a:srgbClr val="FF0000"/>
                </a:solidFill>
                <a:latin typeface="Century Gothic" panose="020B0502020202020204" pitchFamily="34" charset="0"/>
              </a:rPr>
              <a:t>E</a:t>
            </a:r>
            <a:r>
              <a:rPr lang="en-US" sz="2800" b="1">
                <a:solidFill>
                  <a:schemeClr val="bg1"/>
                </a:solidFill>
                <a:latin typeface="Century Gothic" panose="020B0502020202020204" pitchFamily="34" charset="0"/>
              </a:rPr>
              <a:t>NGAGEMENT</a:t>
            </a:r>
            <a:r>
              <a:rPr lang="en-US" sz="3200">
                <a:solidFill>
                  <a:schemeClr val="bg1"/>
                </a:solidFill>
                <a:latin typeface="Century Gothic" panose="020B0502020202020204" pitchFamily="34" charset="0"/>
              </a:rPr>
              <a:t> </a:t>
            </a:r>
          </a:p>
          <a:p>
            <a:endParaRPr lang="en-US" b="1">
              <a:solidFill>
                <a:schemeClr val="bg1"/>
              </a:solidFill>
              <a:latin typeface="Century Gothic" panose="020B0502020202020204" pitchFamily="34" charset="0"/>
            </a:endParaRPr>
          </a:p>
          <a:p>
            <a:r>
              <a:rPr lang="en-US" sz="3200" b="1">
                <a:solidFill>
                  <a:srgbClr val="FF0000"/>
                </a:solidFill>
                <a:latin typeface="Century Gothic" panose="020B0502020202020204" pitchFamily="34" charset="0"/>
              </a:rPr>
              <a:t>E</a:t>
            </a:r>
            <a:r>
              <a:rPr lang="en-US" sz="2800" b="1">
                <a:solidFill>
                  <a:schemeClr val="bg1"/>
                </a:solidFill>
                <a:latin typeface="Century Gothic" panose="020B0502020202020204" pitchFamily="34" charset="0"/>
              </a:rPr>
              <a:t>XCELLENCE in EXECUTION</a:t>
            </a:r>
            <a:r>
              <a:rPr lang="en-US" sz="2800">
                <a:solidFill>
                  <a:schemeClr val="bg1"/>
                </a:solidFill>
                <a:latin typeface="Century Gothic" panose="020B0502020202020204" pitchFamily="34" charset="0"/>
              </a:rPr>
              <a:t> </a:t>
            </a:r>
            <a:endParaRPr lang="en-US" sz="3200">
              <a:solidFill>
                <a:schemeClr val="bg1"/>
              </a:solidFill>
              <a:latin typeface="Century Gothic" panose="020B0502020202020204" pitchFamily="34" charset="0"/>
            </a:endParaRPr>
          </a:p>
          <a:p>
            <a:endParaRPr lang="en-US" b="1">
              <a:solidFill>
                <a:schemeClr val="bg1"/>
              </a:solidFill>
              <a:latin typeface="Century Gothic" panose="020B0502020202020204" pitchFamily="34" charset="0"/>
            </a:endParaRPr>
          </a:p>
          <a:p>
            <a:r>
              <a:rPr lang="en-US" sz="3200" b="1">
                <a:solidFill>
                  <a:srgbClr val="FF0000"/>
                </a:solidFill>
                <a:latin typeface="Century Gothic" panose="020B0502020202020204" pitchFamily="34" charset="0"/>
              </a:rPr>
              <a:t>E</a:t>
            </a:r>
            <a:r>
              <a:rPr lang="en-US" sz="2800" b="1">
                <a:solidFill>
                  <a:schemeClr val="bg1"/>
                </a:solidFill>
                <a:latin typeface="Century Gothic" panose="020B0502020202020204" pitchFamily="34" charset="0"/>
              </a:rPr>
              <a:t>MPOWERMENT</a:t>
            </a:r>
          </a:p>
          <a:p>
            <a:endParaRPr lang="en-US" b="1">
              <a:solidFill>
                <a:schemeClr val="bg1"/>
              </a:solidFill>
              <a:latin typeface="Century Gothic" panose="020B0502020202020204" pitchFamily="34" charset="0"/>
            </a:endParaRPr>
          </a:p>
          <a:p>
            <a:r>
              <a:rPr lang="en-US" sz="3200" b="1">
                <a:solidFill>
                  <a:srgbClr val="FF0000"/>
                </a:solidFill>
                <a:latin typeface="Century Gothic" panose="020B0502020202020204" pitchFamily="34" charset="0"/>
              </a:rPr>
              <a:t>E</a:t>
            </a:r>
            <a:r>
              <a:rPr lang="en-US" sz="2800" b="1">
                <a:solidFill>
                  <a:schemeClr val="bg1"/>
                </a:solidFill>
                <a:latin typeface="Century Gothic" panose="020B0502020202020204" pitchFamily="34" charset="0"/>
              </a:rPr>
              <a:t>LIMINATE EXCUSES</a:t>
            </a:r>
            <a:endParaRPr lang="en-US" sz="3200">
              <a:solidFill>
                <a:schemeClr val="bg1"/>
              </a:solidFill>
            </a:endParaRPr>
          </a:p>
        </p:txBody>
      </p:sp>
    </p:spTree>
    <p:extLst>
      <p:ext uri="{BB962C8B-B14F-4D97-AF65-F5344CB8AC3E}">
        <p14:creationId xmlns:p14="http://schemas.microsoft.com/office/powerpoint/2010/main" val="35759253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6A399-2D54-472F-8876-C9964B063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6488"/>
            <a:ext cx="9144000" cy="6096000"/>
          </a:xfrm>
          <a:prstGeom prst="rect">
            <a:avLst/>
          </a:prstGeom>
        </p:spPr>
      </p:pic>
      <p:sp>
        <p:nvSpPr>
          <p:cNvPr id="6" name="Rectangle 5">
            <a:extLst>
              <a:ext uri="{FF2B5EF4-FFF2-40B4-BE49-F238E27FC236}">
                <a16:creationId xmlns:a16="http://schemas.microsoft.com/office/drawing/2014/main" id="{E8EC2C9D-26BB-4F49-A53A-DE866CE6CA3A}"/>
              </a:ext>
            </a:extLst>
          </p:cNvPr>
          <p:cNvSpPr/>
          <p:nvPr/>
        </p:nvSpPr>
        <p:spPr>
          <a:xfrm>
            <a:off x="0" y="1519904"/>
            <a:ext cx="9144000" cy="954107"/>
          </a:xfrm>
          <a:prstGeom prst="rect">
            <a:avLst/>
          </a:prstGeom>
        </p:spPr>
        <p:txBody>
          <a:bodyPr wrap="square">
            <a:spAutoFit/>
          </a:bodyPr>
          <a:lstStyle/>
          <a:p>
            <a:pPr>
              <a:spcBef>
                <a:spcPts val="300"/>
              </a:spcBef>
            </a:pPr>
            <a:r>
              <a:rPr lang="en-US" dirty="0">
                <a:solidFill>
                  <a:schemeClr val="bg1"/>
                </a:solidFill>
                <a:latin typeface="Century Gothic" panose="020B0502020202020204" pitchFamily="34" charset="0"/>
              </a:rPr>
              <a:t>(For Self) Mentally and physically fit for duty, with a sense of excitement for what we do and enjoyment in what </a:t>
            </a:r>
            <a:r>
              <a:rPr lang="en-US" sz="2000" dirty="0">
                <a:solidFill>
                  <a:schemeClr val="bg1"/>
                </a:solidFill>
                <a:latin typeface="Century Gothic" panose="020B0502020202020204" pitchFamily="34" charset="0"/>
              </a:rPr>
              <a:t>we</a:t>
            </a:r>
            <a:r>
              <a:rPr lang="en-US" dirty="0">
                <a:solidFill>
                  <a:schemeClr val="bg1"/>
                </a:solidFill>
                <a:latin typeface="Century Gothic" panose="020B0502020202020204" pitchFamily="34" charset="0"/>
              </a:rPr>
              <a:t> are building here. (For Others) An ability to evoke energy in one’s coworkers.</a:t>
            </a:r>
          </a:p>
        </p:txBody>
      </p:sp>
      <p:sp>
        <p:nvSpPr>
          <p:cNvPr id="8" name="Title 1">
            <a:extLst>
              <a:ext uri="{FF2B5EF4-FFF2-40B4-BE49-F238E27FC236}">
                <a16:creationId xmlns:a16="http://schemas.microsoft.com/office/drawing/2014/main" id="{AD14A164-302D-45E1-826F-B5236EE2D5EB}"/>
              </a:ext>
            </a:extLst>
          </p:cNvPr>
          <p:cNvSpPr txBox="1">
            <a:spLocks/>
          </p:cNvSpPr>
          <p:nvPr/>
        </p:nvSpPr>
        <p:spPr>
          <a:xfrm>
            <a:off x="3413838" y="9144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The 6 E’s - ENERGY</a:t>
            </a:r>
          </a:p>
        </p:txBody>
      </p:sp>
    </p:spTree>
    <p:extLst>
      <p:ext uri="{BB962C8B-B14F-4D97-AF65-F5344CB8AC3E}">
        <p14:creationId xmlns:p14="http://schemas.microsoft.com/office/powerpoint/2010/main" val="256314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BBA0C-0998-45CA-AC21-80DC81E7B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9943"/>
            <a:ext cx="9144000" cy="6098977"/>
          </a:xfrm>
          <a:prstGeom prst="rect">
            <a:avLst/>
          </a:prstGeom>
        </p:spPr>
      </p:pic>
      <p:sp>
        <p:nvSpPr>
          <p:cNvPr id="4" name="Title 1">
            <a:extLst>
              <a:ext uri="{FF2B5EF4-FFF2-40B4-BE49-F238E27FC236}">
                <a16:creationId xmlns:a16="http://schemas.microsoft.com/office/drawing/2014/main" id="{482340FB-AD43-4604-86B7-25D6A0F1A80B}"/>
              </a:ext>
            </a:extLst>
          </p:cNvPr>
          <p:cNvSpPr txBox="1">
            <a:spLocks/>
          </p:cNvSpPr>
          <p:nvPr/>
        </p:nvSpPr>
        <p:spPr>
          <a:xfrm>
            <a:off x="3413838" y="9144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The 6 E’s - EDGE</a:t>
            </a:r>
          </a:p>
        </p:txBody>
      </p:sp>
      <p:sp>
        <p:nvSpPr>
          <p:cNvPr id="5" name="Rectangle 4">
            <a:extLst>
              <a:ext uri="{FF2B5EF4-FFF2-40B4-BE49-F238E27FC236}">
                <a16:creationId xmlns:a16="http://schemas.microsoft.com/office/drawing/2014/main" id="{F21E5D2B-F7F1-407E-A3B9-DB8B83971F40}"/>
              </a:ext>
            </a:extLst>
          </p:cNvPr>
          <p:cNvSpPr/>
          <p:nvPr/>
        </p:nvSpPr>
        <p:spPr>
          <a:xfrm>
            <a:off x="6269814" y="1702784"/>
            <a:ext cx="2706624" cy="1938992"/>
          </a:xfrm>
          <a:prstGeom prst="rect">
            <a:avLst/>
          </a:prstGeom>
        </p:spPr>
        <p:txBody>
          <a:bodyPr wrap="square">
            <a:spAutoFit/>
          </a:bodyPr>
          <a:lstStyle/>
          <a:p>
            <a:pPr algn="r">
              <a:spcBef>
                <a:spcPts val="300"/>
              </a:spcBef>
            </a:pPr>
            <a:r>
              <a:rPr lang="en-US" sz="2400" dirty="0">
                <a:latin typeface="Century Gothic" panose="020B0502020202020204" pitchFamily="34" charset="0"/>
              </a:rPr>
              <a:t>Find a sense of urgency and hone your relentless resolve to be your best</a:t>
            </a:r>
            <a:r>
              <a:rPr lang="en-US" sz="2000" dirty="0">
                <a:latin typeface="Century Gothic" panose="020B0502020202020204" pitchFamily="34" charset="0"/>
              </a:rPr>
              <a:t>.</a:t>
            </a:r>
          </a:p>
        </p:txBody>
      </p:sp>
    </p:spTree>
    <p:extLst>
      <p:ext uri="{BB962C8B-B14F-4D97-AF65-F5344CB8AC3E}">
        <p14:creationId xmlns:p14="http://schemas.microsoft.com/office/powerpoint/2010/main" val="183692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6489E-20C7-4396-9127-EAFD5AEAC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12" y="1535837"/>
            <a:ext cx="8911101" cy="5215603"/>
          </a:xfrm>
          <a:prstGeom prst="rect">
            <a:avLst/>
          </a:prstGeom>
        </p:spPr>
      </p:pic>
      <p:sp>
        <p:nvSpPr>
          <p:cNvPr id="4" name="Title 1">
            <a:extLst>
              <a:ext uri="{FF2B5EF4-FFF2-40B4-BE49-F238E27FC236}">
                <a16:creationId xmlns:a16="http://schemas.microsoft.com/office/drawing/2014/main" id="{C5F84228-9FD4-43BD-B6E8-9CF36CFC3FED}"/>
              </a:ext>
            </a:extLst>
          </p:cNvPr>
          <p:cNvSpPr txBox="1">
            <a:spLocks/>
          </p:cNvSpPr>
          <p:nvPr/>
        </p:nvSpPr>
        <p:spPr>
          <a:xfrm>
            <a:off x="3413838" y="9144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The 6 E’s - ENGAGEMENT</a:t>
            </a:r>
          </a:p>
        </p:txBody>
      </p:sp>
      <p:sp>
        <p:nvSpPr>
          <p:cNvPr id="2" name="Rectangle 1">
            <a:extLst>
              <a:ext uri="{FF2B5EF4-FFF2-40B4-BE49-F238E27FC236}">
                <a16:creationId xmlns:a16="http://schemas.microsoft.com/office/drawing/2014/main" id="{6D5E8BB2-8FA7-4350-A85A-B140FF9D5DEA}"/>
              </a:ext>
            </a:extLst>
          </p:cNvPr>
          <p:cNvSpPr/>
          <p:nvPr/>
        </p:nvSpPr>
        <p:spPr>
          <a:xfrm>
            <a:off x="124288" y="1535836"/>
            <a:ext cx="3809760" cy="2308324"/>
          </a:xfrm>
          <a:prstGeom prst="rect">
            <a:avLst/>
          </a:prstGeom>
        </p:spPr>
        <p:txBody>
          <a:bodyPr wrap="square">
            <a:spAutoFit/>
          </a:bodyPr>
          <a:lstStyle/>
          <a:p>
            <a:pPr>
              <a:spcBef>
                <a:spcPts val="300"/>
              </a:spcBef>
            </a:pPr>
            <a:r>
              <a:rPr lang="en-US" b="1" dirty="0">
                <a:solidFill>
                  <a:schemeClr val="bg1"/>
                </a:solidFill>
                <a:latin typeface="Century Gothic" panose="020B0502020202020204" pitchFamily="34" charset="0"/>
              </a:rPr>
              <a:t>Engagement</a:t>
            </a:r>
            <a:r>
              <a:rPr lang="en-US" dirty="0">
                <a:solidFill>
                  <a:schemeClr val="bg1"/>
                </a:solidFill>
                <a:latin typeface="Century Gothic" panose="020B0502020202020204" pitchFamily="34" charset="0"/>
              </a:rPr>
              <a:t> – Possessing drive, passion, focus, responsiveness. Being attentive to the details and never thinking or believing; “that is someone else’s problem.” Ask yourself: “If not me, then who? If not now, then when?</a:t>
            </a:r>
          </a:p>
        </p:txBody>
      </p:sp>
    </p:spTree>
    <p:extLst>
      <p:ext uri="{BB962C8B-B14F-4D97-AF65-F5344CB8AC3E}">
        <p14:creationId xmlns:p14="http://schemas.microsoft.com/office/powerpoint/2010/main" val="2612517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6965B-6B7E-4A5D-8EE3-6CD7DB2A5481}"/>
              </a:ext>
            </a:extLst>
          </p:cNvPr>
          <p:cNvPicPr>
            <a:picLocks noChangeAspect="1"/>
          </p:cNvPicPr>
          <p:nvPr/>
        </p:nvPicPr>
        <p:blipFill rotWithShape="1">
          <a:blip r:embed="rId3">
            <a:extLst>
              <a:ext uri="{28A0092B-C50C-407E-A947-70E740481C1C}">
                <a14:useLocalDpi xmlns:a14="http://schemas.microsoft.com/office/drawing/2010/main" val="0"/>
              </a:ext>
            </a:extLst>
          </a:blip>
          <a:srcRect t="16761" b="6019"/>
          <a:stretch/>
        </p:blipFill>
        <p:spPr>
          <a:xfrm>
            <a:off x="372139" y="1584250"/>
            <a:ext cx="8452883" cy="5273749"/>
          </a:xfrm>
          <a:prstGeom prst="rect">
            <a:avLst/>
          </a:prstGeom>
        </p:spPr>
      </p:pic>
      <p:sp>
        <p:nvSpPr>
          <p:cNvPr id="6" name="Title 1">
            <a:extLst>
              <a:ext uri="{FF2B5EF4-FFF2-40B4-BE49-F238E27FC236}">
                <a16:creationId xmlns:a16="http://schemas.microsoft.com/office/drawing/2014/main" id="{9F0C83E2-59B9-4CCE-9263-2140CA234E2C}"/>
              </a:ext>
            </a:extLst>
          </p:cNvPr>
          <p:cNvSpPr txBox="1">
            <a:spLocks/>
          </p:cNvSpPr>
          <p:nvPr/>
        </p:nvSpPr>
        <p:spPr>
          <a:xfrm>
            <a:off x="2169042" y="914400"/>
            <a:ext cx="6807396"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The 6 E’s – EXCELLENCE in EXECUTION</a:t>
            </a:r>
          </a:p>
        </p:txBody>
      </p:sp>
      <p:sp>
        <p:nvSpPr>
          <p:cNvPr id="7" name="Rectangle 6">
            <a:extLst>
              <a:ext uri="{FF2B5EF4-FFF2-40B4-BE49-F238E27FC236}">
                <a16:creationId xmlns:a16="http://schemas.microsoft.com/office/drawing/2014/main" id="{34C20905-C8E6-4557-98A5-FBFE8C113492}"/>
              </a:ext>
            </a:extLst>
          </p:cNvPr>
          <p:cNvSpPr/>
          <p:nvPr/>
        </p:nvSpPr>
        <p:spPr>
          <a:xfrm>
            <a:off x="372139" y="1681519"/>
            <a:ext cx="3157870" cy="3170099"/>
          </a:xfrm>
          <a:prstGeom prst="rect">
            <a:avLst/>
          </a:prstGeom>
        </p:spPr>
        <p:txBody>
          <a:bodyPr wrap="square">
            <a:spAutoFit/>
          </a:bodyPr>
          <a:lstStyle/>
          <a:p>
            <a:pPr lvl="0">
              <a:defRPr/>
            </a:pPr>
            <a:r>
              <a:rPr lang="en-US" sz="2000" dirty="0">
                <a:latin typeface="Century Gothic" panose="020B0502020202020204" pitchFamily="34" charset="0"/>
              </a:rPr>
              <a:t>Acting on plans, delivering on commitments, being exceptional for its own sake, being precise, efficient, and maintaining predictability and order throughout the company.</a:t>
            </a:r>
          </a:p>
        </p:txBody>
      </p:sp>
    </p:spTree>
    <p:extLst>
      <p:ext uri="{BB962C8B-B14F-4D97-AF65-F5344CB8AC3E}">
        <p14:creationId xmlns:p14="http://schemas.microsoft.com/office/powerpoint/2010/main" val="1394316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475CB-D256-41EE-905A-0719CC105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5" y="1572953"/>
            <a:ext cx="8909529" cy="5146823"/>
          </a:xfrm>
          <a:prstGeom prst="rect">
            <a:avLst/>
          </a:prstGeom>
        </p:spPr>
      </p:pic>
      <p:sp>
        <p:nvSpPr>
          <p:cNvPr id="4" name="Title 1">
            <a:extLst>
              <a:ext uri="{FF2B5EF4-FFF2-40B4-BE49-F238E27FC236}">
                <a16:creationId xmlns:a16="http://schemas.microsoft.com/office/drawing/2014/main" id="{A56F769E-D63E-4846-9557-1524B2373CBB}"/>
              </a:ext>
            </a:extLst>
          </p:cNvPr>
          <p:cNvSpPr txBox="1">
            <a:spLocks/>
          </p:cNvSpPr>
          <p:nvPr/>
        </p:nvSpPr>
        <p:spPr>
          <a:xfrm>
            <a:off x="3413838" y="914400"/>
            <a:ext cx="5562600"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a:solidFill>
                  <a:schemeClr val="bg1"/>
                </a:solidFill>
              </a:rPr>
              <a:t>The 6 E’s - EMPOWERMENT</a:t>
            </a:r>
          </a:p>
        </p:txBody>
      </p:sp>
      <p:sp>
        <p:nvSpPr>
          <p:cNvPr id="5" name="Rectangle 4">
            <a:extLst>
              <a:ext uri="{FF2B5EF4-FFF2-40B4-BE49-F238E27FC236}">
                <a16:creationId xmlns:a16="http://schemas.microsoft.com/office/drawing/2014/main" id="{F996FB76-B0A3-4B52-83F6-91D5B16BDAFF}"/>
              </a:ext>
            </a:extLst>
          </p:cNvPr>
          <p:cNvSpPr/>
          <p:nvPr/>
        </p:nvSpPr>
        <p:spPr>
          <a:xfrm>
            <a:off x="117235" y="1678862"/>
            <a:ext cx="2796086" cy="5078313"/>
          </a:xfrm>
          <a:prstGeom prst="rect">
            <a:avLst/>
          </a:prstGeom>
        </p:spPr>
        <p:txBody>
          <a:bodyPr wrap="square">
            <a:spAutoFit/>
          </a:bodyPr>
          <a:lstStyle/>
          <a:p>
            <a:pPr>
              <a:spcBef>
                <a:spcPts val="300"/>
              </a:spcBef>
            </a:pPr>
            <a:r>
              <a:rPr lang="en-US" b="1" dirty="0">
                <a:solidFill>
                  <a:schemeClr val="bg1"/>
                </a:solidFill>
                <a:latin typeface="Century Gothic" panose="020B0502020202020204" pitchFamily="34" charset="0"/>
              </a:rPr>
              <a:t>Empowerment</a:t>
            </a:r>
            <a:r>
              <a:rPr lang="en-US" dirty="0">
                <a:solidFill>
                  <a:schemeClr val="bg1"/>
                </a:solidFill>
                <a:latin typeface="Century Gothic" panose="020B0502020202020204" pitchFamily="34" charset="0"/>
              </a:rPr>
              <a:t> – In oneself, through continuous professional enhancement and personal development; achieving a meaningful work experience, ongoing skill acquisition and elevated intellect. Empowerment of others, by sharing knowledge, wisdom and skills; gradually building strong, trusted employee leaders with ever greater autonomy.</a:t>
            </a:r>
          </a:p>
        </p:txBody>
      </p:sp>
    </p:spTree>
    <p:extLst>
      <p:ext uri="{BB962C8B-B14F-4D97-AF65-F5344CB8AC3E}">
        <p14:creationId xmlns:p14="http://schemas.microsoft.com/office/powerpoint/2010/main" val="3251366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A81F4-3D27-4374-B430-072DF751D9FB}"/>
              </a:ext>
            </a:extLst>
          </p:cNvPr>
          <p:cNvSpPr/>
          <p:nvPr/>
        </p:nvSpPr>
        <p:spPr>
          <a:xfrm>
            <a:off x="216195" y="1560551"/>
            <a:ext cx="5147926" cy="5047536"/>
          </a:xfrm>
          <a:prstGeom prst="rect">
            <a:avLst/>
          </a:prstGeom>
        </p:spPr>
        <p:txBody>
          <a:bodyPr wrap="square" anchor="t">
            <a:spAutoFit/>
          </a:bodyPr>
          <a:lstStyle/>
          <a:p>
            <a:r>
              <a:rPr lang="en-US" sz="1600">
                <a:solidFill>
                  <a:schemeClr val="bg1"/>
                </a:solidFill>
                <a:latin typeface="Century Gothic"/>
              </a:rPr>
              <a:t>We often find ourselves at a roadblock or stopping point when interfacing or collaborating with others. We’ve developed (over time) a propensity to exclaim:</a:t>
            </a:r>
          </a:p>
          <a:p>
            <a:endParaRPr lang="en-US" sz="1600">
              <a:solidFill>
                <a:schemeClr val="bg1"/>
              </a:solidFill>
              <a:latin typeface="Century Gothic"/>
            </a:endParaRPr>
          </a:p>
          <a:p>
            <a:r>
              <a:rPr lang="en-US" sz="1600">
                <a:solidFill>
                  <a:schemeClr val="bg1"/>
                </a:solidFill>
                <a:latin typeface="Century Gothic"/>
              </a:rPr>
              <a:t>I can’t because…</a:t>
            </a:r>
          </a:p>
          <a:p>
            <a:endParaRPr lang="en-US" sz="1600">
              <a:solidFill>
                <a:schemeClr val="bg1"/>
              </a:solidFill>
              <a:latin typeface="Century Gothic"/>
            </a:endParaRPr>
          </a:p>
          <a:p>
            <a:r>
              <a:rPr lang="en-US" sz="1600">
                <a:solidFill>
                  <a:schemeClr val="bg1"/>
                </a:solidFill>
                <a:latin typeface="Century Gothic"/>
              </a:rPr>
              <a:t>I’m waiting on…</a:t>
            </a:r>
          </a:p>
          <a:p>
            <a:endParaRPr lang="en-US" sz="1600">
              <a:solidFill>
                <a:schemeClr val="bg1"/>
              </a:solidFill>
              <a:latin typeface="Century Gothic"/>
            </a:endParaRPr>
          </a:p>
          <a:p>
            <a:r>
              <a:rPr lang="en-US" sz="1600">
                <a:solidFill>
                  <a:schemeClr val="bg1"/>
                </a:solidFill>
                <a:latin typeface="Century Gothic"/>
              </a:rPr>
              <a:t>I still need…</a:t>
            </a:r>
            <a:endParaRPr lang="en-US" sz="1600">
              <a:solidFill>
                <a:schemeClr val="bg1"/>
              </a:solidFill>
              <a:latin typeface="Century Gothic" panose="020B0502020202020204" pitchFamily="34" charset="0"/>
            </a:endParaRPr>
          </a:p>
          <a:p>
            <a:endParaRPr lang="en-US">
              <a:solidFill>
                <a:schemeClr val="bg1"/>
              </a:solidFill>
              <a:latin typeface="Century Gothic" panose="020B0502020202020204" pitchFamily="34" charset="0"/>
            </a:endParaRPr>
          </a:p>
          <a:p>
            <a:r>
              <a:rPr lang="en-US" b="1">
                <a:solidFill>
                  <a:schemeClr val="bg1"/>
                </a:solidFill>
                <a:latin typeface="Century Gothic"/>
              </a:rPr>
              <a:t>Let’s change the way we think here! Let’s take ACTION!</a:t>
            </a:r>
          </a:p>
          <a:p>
            <a:endParaRPr lang="en-US" b="1">
              <a:solidFill>
                <a:schemeClr val="bg1"/>
              </a:solidFill>
              <a:latin typeface="Century Gothic"/>
            </a:endParaRPr>
          </a:p>
          <a:p>
            <a:r>
              <a:rPr lang="en-US" b="1">
                <a:solidFill>
                  <a:schemeClr val="bg1"/>
                </a:solidFill>
                <a:latin typeface="Century Gothic"/>
              </a:rPr>
              <a:t>I could try…</a:t>
            </a:r>
          </a:p>
          <a:p>
            <a:endParaRPr lang="en-US" b="1">
              <a:solidFill>
                <a:schemeClr val="bg1"/>
              </a:solidFill>
              <a:latin typeface="Century Gothic"/>
            </a:endParaRPr>
          </a:p>
          <a:p>
            <a:r>
              <a:rPr lang="en-US" b="1">
                <a:solidFill>
                  <a:schemeClr val="bg1"/>
                </a:solidFill>
                <a:latin typeface="Century Gothic"/>
              </a:rPr>
              <a:t>I can talk with…</a:t>
            </a:r>
          </a:p>
          <a:p>
            <a:endParaRPr lang="en-US" b="1">
              <a:solidFill>
                <a:schemeClr val="bg1"/>
              </a:solidFill>
              <a:latin typeface="Century Gothic"/>
            </a:endParaRPr>
          </a:p>
          <a:p>
            <a:r>
              <a:rPr lang="en-US" b="1">
                <a:solidFill>
                  <a:schemeClr val="bg1"/>
                </a:solidFill>
                <a:latin typeface="Century Gothic"/>
              </a:rPr>
              <a:t>I will do…</a:t>
            </a:r>
            <a:endParaRPr lang="en-US">
              <a:solidFill>
                <a:schemeClr val="bg1"/>
              </a:solidFill>
            </a:endParaRPr>
          </a:p>
        </p:txBody>
      </p:sp>
      <p:sp>
        <p:nvSpPr>
          <p:cNvPr id="3" name="Title 1">
            <a:extLst>
              <a:ext uri="{FF2B5EF4-FFF2-40B4-BE49-F238E27FC236}">
                <a16:creationId xmlns:a16="http://schemas.microsoft.com/office/drawing/2014/main" id="{04CFE76E-C7BD-4518-8972-8148F73620B4}"/>
              </a:ext>
            </a:extLst>
          </p:cNvPr>
          <p:cNvSpPr txBox="1">
            <a:spLocks/>
          </p:cNvSpPr>
          <p:nvPr/>
        </p:nvSpPr>
        <p:spPr>
          <a:xfrm>
            <a:off x="3365205" y="891362"/>
            <a:ext cx="5562600" cy="457200"/>
          </a:xfrm>
          <a:prstGeom prst="rect">
            <a:avLst/>
          </a:prstGeom>
        </p:spPr>
        <p:txBody>
          <a:bodyPr anchor="t"/>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dirty="0">
                <a:solidFill>
                  <a:schemeClr val="bg1"/>
                </a:solidFill>
              </a:rPr>
              <a:t>The 6 E’s - </a:t>
            </a:r>
            <a:r>
              <a:rPr lang="en-US" kern="0" dirty="0">
                <a:solidFill>
                  <a:schemeClr val="bg1"/>
                </a:solidFill>
                <a:latin typeface="Century Gothic"/>
              </a:rPr>
              <a:t>ELIMINATE EXCUSES</a:t>
            </a:r>
          </a:p>
        </p:txBody>
      </p:sp>
      <p:pic>
        <p:nvPicPr>
          <p:cNvPr id="8" name="Picture 7">
            <a:extLst>
              <a:ext uri="{FF2B5EF4-FFF2-40B4-BE49-F238E27FC236}">
                <a16:creationId xmlns:a16="http://schemas.microsoft.com/office/drawing/2014/main" id="{D54DA646-E9C9-439D-B56B-BE9C766C1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074" y="1636811"/>
            <a:ext cx="3971925" cy="4886032"/>
          </a:xfrm>
          <a:prstGeom prst="rect">
            <a:avLst/>
          </a:prstGeom>
        </p:spPr>
      </p:pic>
    </p:spTree>
    <p:extLst>
      <p:ext uri="{BB962C8B-B14F-4D97-AF65-F5344CB8AC3E}">
        <p14:creationId xmlns:p14="http://schemas.microsoft.com/office/powerpoint/2010/main" val="23848297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07659-85C1-49A9-A8B9-641A3CFFE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8" y="1532941"/>
            <a:ext cx="8889738" cy="4912248"/>
          </a:xfrm>
          <a:prstGeom prst="rect">
            <a:avLst/>
          </a:prstGeom>
        </p:spPr>
      </p:pic>
      <p:sp>
        <p:nvSpPr>
          <p:cNvPr id="4" name="Title 1">
            <a:extLst>
              <a:ext uri="{FF2B5EF4-FFF2-40B4-BE49-F238E27FC236}">
                <a16:creationId xmlns:a16="http://schemas.microsoft.com/office/drawing/2014/main" id="{8AD615B6-AE49-4D78-B916-1823F22EF142}"/>
              </a:ext>
            </a:extLst>
          </p:cNvPr>
          <p:cNvSpPr txBox="1">
            <a:spLocks/>
          </p:cNvSpPr>
          <p:nvPr/>
        </p:nvSpPr>
        <p:spPr>
          <a:xfrm>
            <a:off x="3240350" y="914400"/>
            <a:ext cx="5736088" cy="457200"/>
          </a:xfrm>
          <a:prstGeom prst="rect">
            <a:avLst/>
          </a:prstGeom>
        </p:spPr>
        <p:txBody>
          <a:bodyPr/>
          <a:lstStyle>
            <a:lvl1pPr algn="r" rtl="0" eaLnBrk="1" fontAlgn="base" hangingPunct="1">
              <a:spcBef>
                <a:spcPct val="0"/>
              </a:spcBef>
              <a:spcAft>
                <a:spcPct val="0"/>
              </a:spcAft>
              <a:defRPr sz="2800" b="1">
                <a:solidFill>
                  <a:schemeClr val="tx1"/>
                </a:solidFill>
                <a:latin typeface="Century Gothic" panose="020B0502020202020204" pitchFamily="34" charset="0"/>
                <a:ea typeface="+mj-ea"/>
                <a:cs typeface="+mj-cs"/>
              </a:defRPr>
            </a:lvl1pPr>
            <a:lvl2pPr algn="r" rtl="0" eaLnBrk="1" fontAlgn="base" hangingPunct="1">
              <a:spcBef>
                <a:spcPct val="0"/>
              </a:spcBef>
              <a:spcAft>
                <a:spcPct val="0"/>
              </a:spcAft>
              <a:defRPr sz="3200">
                <a:solidFill>
                  <a:schemeClr val="tx1"/>
                </a:solidFill>
                <a:latin typeface="Optima" pitchFamily="34" charset="0"/>
              </a:defRPr>
            </a:lvl2pPr>
            <a:lvl3pPr algn="r" rtl="0" eaLnBrk="1" fontAlgn="base" hangingPunct="1">
              <a:spcBef>
                <a:spcPct val="0"/>
              </a:spcBef>
              <a:spcAft>
                <a:spcPct val="0"/>
              </a:spcAft>
              <a:defRPr sz="3200">
                <a:solidFill>
                  <a:schemeClr val="tx1"/>
                </a:solidFill>
                <a:latin typeface="Optima" pitchFamily="34" charset="0"/>
              </a:defRPr>
            </a:lvl3pPr>
            <a:lvl4pPr algn="r" rtl="0" eaLnBrk="1" fontAlgn="base" hangingPunct="1">
              <a:spcBef>
                <a:spcPct val="0"/>
              </a:spcBef>
              <a:spcAft>
                <a:spcPct val="0"/>
              </a:spcAft>
              <a:defRPr sz="3200">
                <a:solidFill>
                  <a:schemeClr val="tx1"/>
                </a:solidFill>
                <a:latin typeface="Optima" pitchFamily="34" charset="0"/>
              </a:defRPr>
            </a:lvl4pPr>
            <a:lvl5pPr algn="r" rtl="0" eaLnBrk="1" fontAlgn="base" hangingPunct="1">
              <a:spcBef>
                <a:spcPct val="0"/>
              </a:spcBef>
              <a:spcAft>
                <a:spcPct val="0"/>
              </a:spcAft>
              <a:defRPr sz="3200">
                <a:solidFill>
                  <a:schemeClr val="tx1"/>
                </a:solidFill>
                <a:latin typeface="Optima" pitchFamily="34" charset="0"/>
              </a:defRPr>
            </a:lvl5pPr>
            <a:lvl6pPr marL="457200" algn="r" rtl="0" eaLnBrk="1" fontAlgn="base" hangingPunct="1">
              <a:spcBef>
                <a:spcPct val="0"/>
              </a:spcBef>
              <a:spcAft>
                <a:spcPct val="0"/>
              </a:spcAft>
              <a:defRPr sz="3200">
                <a:solidFill>
                  <a:schemeClr val="tx1"/>
                </a:solidFill>
                <a:latin typeface="Optima" pitchFamily="34" charset="0"/>
              </a:defRPr>
            </a:lvl6pPr>
            <a:lvl7pPr marL="914400" algn="r" rtl="0" eaLnBrk="1" fontAlgn="base" hangingPunct="1">
              <a:spcBef>
                <a:spcPct val="0"/>
              </a:spcBef>
              <a:spcAft>
                <a:spcPct val="0"/>
              </a:spcAft>
              <a:defRPr sz="3200">
                <a:solidFill>
                  <a:schemeClr val="tx1"/>
                </a:solidFill>
                <a:latin typeface="Optima" pitchFamily="34" charset="0"/>
              </a:defRPr>
            </a:lvl7pPr>
            <a:lvl8pPr marL="1371600" algn="r" rtl="0" eaLnBrk="1" fontAlgn="base" hangingPunct="1">
              <a:spcBef>
                <a:spcPct val="0"/>
              </a:spcBef>
              <a:spcAft>
                <a:spcPct val="0"/>
              </a:spcAft>
              <a:defRPr sz="3200">
                <a:solidFill>
                  <a:schemeClr val="tx1"/>
                </a:solidFill>
                <a:latin typeface="Optima" pitchFamily="34" charset="0"/>
              </a:defRPr>
            </a:lvl8pPr>
            <a:lvl9pPr marL="1828800" algn="r" rtl="0" eaLnBrk="1" fontAlgn="base" hangingPunct="1">
              <a:spcBef>
                <a:spcPct val="0"/>
              </a:spcBef>
              <a:spcAft>
                <a:spcPct val="0"/>
              </a:spcAft>
              <a:defRPr sz="3200">
                <a:solidFill>
                  <a:schemeClr val="tx1"/>
                </a:solidFill>
                <a:latin typeface="Optima" pitchFamily="34" charset="0"/>
              </a:defRPr>
            </a:lvl9pPr>
          </a:lstStyle>
          <a:p>
            <a:r>
              <a:rPr lang="en-US" kern="0" dirty="0">
                <a:solidFill>
                  <a:schemeClr val="bg1"/>
                </a:solidFill>
              </a:rPr>
              <a:t>Talented Leadership</a:t>
            </a:r>
          </a:p>
        </p:txBody>
      </p:sp>
    </p:spTree>
    <p:extLst>
      <p:ext uri="{BB962C8B-B14F-4D97-AF65-F5344CB8AC3E}">
        <p14:creationId xmlns:p14="http://schemas.microsoft.com/office/powerpoint/2010/main" val="7161870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Bodell Constru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F2AE23E70AE94CB257B705E6BE9FE3" ma:contentTypeVersion="8" ma:contentTypeDescription="Create a new document." ma:contentTypeScope="" ma:versionID="0223972275f227027c2f4f2c2f4271ee">
  <xsd:schema xmlns:xsd="http://www.w3.org/2001/XMLSchema" xmlns:xs="http://www.w3.org/2001/XMLSchema" xmlns:p="http://schemas.microsoft.com/office/2006/metadata/properties" xmlns:ns2="66c4b971-2e76-449a-9979-8d0fc467887a" xmlns:ns3="0179e4db-2324-4140-8d81-1b093db87a54" targetNamespace="http://schemas.microsoft.com/office/2006/metadata/properties" ma:root="true" ma:fieldsID="cc4b5c258d711c3c5982226084efa7b5" ns2:_="" ns3:_="">
    <xsd:import namespace="66c4b971-2e76-449a-9979-8d0fc467887a"/>
    <xsd:import namespace="0179e4db-2324-4140-8d81-1b093db87a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4b971-2e76-449a-9979-8d0fc4678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79e4db-2324-4140-8d81-1b093db87a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900B3B-F01E-46D9-95FD-18488A51F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4b971-2e76-449a-9979-8d0fc467887a"/>
    <ds:schemaRef ds:uri="0179e4db-2324-4140-8d81-1b093db87a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7AD5CE-F07F-45CB-9F37-56308ED88D5E}">
  <ds:schemaRefs>
    <ds:schemaRef ds:uri="http://schemas.microsoft.com/sharepoint/v3/contenttype/forms"/>
  </ds:schemaRefs>
</ds:datastoreItem>
</file>

<file path=customXml/itemProps3.xml><?xml version="1.0" encoding="utf-8"?>
<ds:datastoreItem xmlns:ds="http://schemas.openxmlformats.org/officeDocument/2006/customXml" ds:itemID="{EF37179D-E3E5-4207-AE9F-F61FEF18AE64}">
  <ds:schemaRefs>
    <ds:schemaRef ds:uri="http://www.w3.org/XML/1998/namespace"/>
    <ds:schemaRef ds:uri="0179e4db-2324-4140-8d81-1b093db87a54"/>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66c4b971-2e76-449a-9979-8d0fc467887a"/>
  </ds:schemaRefs>
</ds:datastoreItem>
</file>

<file path=docProps/app.xml><?xml version="1.0" encoding="utf-8"?>
<Properties xmlns="http://schemas.openxmlformats.org/officeDocument/2006/extended-properties" xmlns:vt="http://schemas.openxmlformats.org/officeDocument/2006/docPropsVTypes">
  <Template>Bodell Construction</Template>
  <TotalTime>212</TotalTime>
  <Words>977</Words>
  <Application>Microsoft Office PowerPoint</Application>
  <PresentationFormat>On-screen Show (4:3)</PresentationFormat>
  <Paragraphs>159</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Optima</vt:lpstr>
      <vt:lpstr>Bodell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Buckmaster</dc:creator>
  <cp:lastModifiedBy>Lyndy Lovelady</cp:lastModifiedBy>
  <cp:revision>10</cp:revision>
  <cp:lastPrinted>2020-01-22T20:55:21Z</cp:lastPrinted>
  <dcterms:created xsi:type="dcterms:W3CDTF">2013-01-25T20:46:32Z</dcterms:created>
  <dcterms:modified xsi:type="dcterms:W3CDTF">2020-01-29T22:47:39Z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0x0101001BF2AE23E70AE94CB257B705E6BE9FE3</vt:lpwstr>
  </property>
</Properties>
</file>